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303" r:id="rId4"/>
    <p:sldId id="261" r:id="rId5"/>
    <p:sldId id="262" r:id="rId6"/>
    <p:sldId id="263" r:id="rId7"/>
    <p:sldId id="264" r:id="rId8"/>
    <p:sldId id="265" r:id="rId9"/>
    <p:sldId id="266" r:id="rId10"/>
    <p:sldId id="308" r:id="rId11"/>
    <p:sldId id="267" r:id="rId12"/>
    <p:sldId id="268" r:id="rId13"/>
    <p:sldId id="269" r:id="rId14"/>
    <p:sldId id="309" r:id="rId15"/>
    <p:sldId id="270" r:id="rId16"/>
    <p:sldId id="271" r:id="rId17"/>
    <p:sldId id="274" r:id="rId18"/>
    <p:sldId id="272" r:id="rId19"/>
    <p:sldId id="276" r:id="rId20"/>
    <p:sldId id="275" r:id="rId21"/>
    <p:sldId id="278" r:id="rId22"/>
    <p:sldId id="277" r:id="rId23"/>
    <p:sldId id="279" r:id="rId24"/>
    <p:sldId id="280" r:id="rId25"/>
    <p:sldId id="281" r:id="rId26"/>
    <p:sldId id="282" r:id="rId27"/>
    <p:sldId id="292" r:id="rId28"/>
    <p:sldId id="310" r:id="rId29"/>
    <p:sldId id="283" r:id="rId30"/>
    <p:sldId id="315" r:id="rId31"/>
    <p:sldId id="318" r:id="rId32"/>
    <p:sldId id="321" r:id="rId33"/>
    <p:sldId id="296" r:id="rId3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unicaciones" initials="C" lastIdx="3" clrIdx="0">
    <p:extLst>
      <p:ext uri="{19B8F6BF-5375-455C-9EA6-DF929625EA0E}">
        <p15:presenceInfo xmlns:p15="http://schemas.microsoft.com/office/powerpoint/2012/main" userId="Comunicacio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55" autoAdjust="0"/>
  </p:normalViewPr>
  <p:slideViewPr>
    <p:cSldViewPr snapToGrid="0">
      <p:cViewPr varScale="1">
        <p:scale>
          <a:sx n="70" d="100"/>
          <a:sy n="70" d="100"/>
        </p:scale>
        <p:origin x="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19B6A-9429-491A-8974-1C8C0088AD47}" type="datetimeFigureOut">
              <a:rPr lang="es-CL" smtClean="0"/>
              <a:t>13-11-2025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E6CF4-34AB-40F3-A0B3-146E1E3EE5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770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0" dirty="0">
                <a:solidFill>
                  <a:srgbClr val="007B73"/>
                </a:solidFill>
                <a:latin typeface="Atkinson Hyperlegible" pitchFamily="2" charset="0"/>
                <a:ea typeface="Roboto" panose="02000000000000000000" pitchFamily="2" charset="0"/>
              </a:rPr>
              <a:t>Tienen como objetivo identificar los riesgos a los que estamos expuestos día a día y sus resultados ponen en nuestras manos, la oportunidad de trabajar y mejorar las actuales condiciones, entregando a funcionarios y funcionarias bienestar, salud física y mental.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E6CF4-34AB-40F3-A0B3-146E1E3EE5DE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344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00A499">
                    <a:lumMod val="75000"/>
                  </a:srgbClr>
                </a:solidFill>
                <a:effectLst/>
                <a:uLnTx/>
                <a:uFillTx/>
                <a:latin typeface="Atkinson Hyperlegible" pitchFamily="2" charset="0"/>
                <a:ea typeface="Roboto" panose="02000000000000000000" pitchFamily="2" charset="0"/>
              </a:rPr>
              <a:t>DESDE FINANZAS HASTA VIME, INCLUYA MINAS 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A499">
                  <a:lumMod val="75000"/>
                </a:srgbClr>
              </a:solidFill>
              <a:effectLst/>
              <a:uLnTx/>
              <a:uFillTx/>
              <a:latin typeface="Atkinson Hyperlegible" pitchFamily="2" charset="0"/>
              <a:ea typeface="Roboto" panose="02000000000000000000" pitchFamily="2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E6CF4-34AB-40F3-A0B3-146E1E3EE5DE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030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>
                <a:solidFill>
                  <a:srgbClr val="00A499">
                    <a:lumMod val="75000"/>
                  </a:srgbClr>
                </a:solidFill>
                <a:latin typeface="Atkinson Hyperlegible" pitchFamily="2" charset="0"/>
                <a:ea typeface="Roboto" panose="02000000000000000000" pitchFamily="2" charset="0"/>
              </a:rPr>
              <a:t>DESDE BIBLIOTECA CENTRAL AL ESTADIO</a:t>
            </a:r>
            <a:endParaRPr lang="es-ES" kern="0" dirty="0">
              <a:solidFill>
                <a:srgbClr val="00A499">
                  <a:lumMod val="75000"/>
                </a:srgbClr>
              </a:solidFill>
              <a:latin typeface="Atkinson Hyperlegible" pitchFamily="2" charset="0"/>
              <a:ea typeface="Roboto" panose="02000000000000000000" pitchFamily="2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E6CF4-34AB-40F3-A0B3-146E1E3EE5DE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666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kern="0" dirty="0">
                <a:solidFill>
                  <a:srgbClr val="00A499">
                    <a:lumMod val="75000"/>
                  </a:srgbClr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ESPACIO RUIZ TAGLE </a:t>
            </a:r>
            <a:r>
              <a:rPr lang="es-CL" kern="0" dirty="0">
                <a:solidFill>
                  <a:srgbClr val="00A499">
                    <a:lumMod val="75000"/>
                  </a:srgbClr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– METRO U. DE SANTIAGO</a:t>
            </a:r>
            <a:endParaRPr lang="es-ES" kern="0" dirty="0">
              <a:solidFill>
                <a:srgbClr val="00A499">
                  <a:lumMod val="75000"/>
                </a:srgbClr>
              </a:solidFill>
              <a:latin typeface="Bebas Neue" panose="020B0606020202050201" pitchFamily="34" charset="0"/>
              <a:ea typeface="Roboto" panose="02000000000000000000" pitchFamily="2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E6CF4-34AB-40F3-A0B3-146E1E3EE5DE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07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kern="0" dirty="0">
                <a:solidFill>
                  <a:srgbClr val="00A499">
                    <a:lumMod val="75000"/>
                  </a:srgbClr>
                </a:solidFill>
                <a:latin typeface="Atkinson Hyperlegible" pitchFamily="2" charset="0"/>
                <a:ea typeface="Roboto" panose="02000000000000000000" pitchFamily="2" charset="0"/>
              </a:rPr>
              <a:t>Comprende el Departamento de Educación completo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E6CF4-34AB-40F3-A0B3-146E1E3EE5DE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0540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DEPTO. DE INGENIERÍA ELÉCTRICA – FING</a:t>
            </a:r>
          </a:p>
          <a:p>
            <a:pPr rtl="0" eaLnBrk="1" fontAlgn="b" latinLnBrk="0" hangingPunct="1"/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DEPTO. DE INGENIERÍA MECÁNICA – FING</a:t>
            </a:r>
          </a:p>
          <a:p>
            <a:pPr rtl="0" eaLnBrk="1" fontAlgn="b" latinLnBrk="0" hangingPunct="1"/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DEPTO. DE INGENIERÍA INDUSTRIAL – FING</a:t>
            </a:r>
          </a:p>
          <a:p>
            <a:pPr rtl="0" eaLnBrk="1" fontAlgn="b" latinLnBrk="0" hangingPunct="1"/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DEPTO. DE INGENIERÍA INFORMÁTICA – FING</a:t>
            </a:r>
          </a:p>
          <a:p>
            <a:pPr rtl="0" eaLnBrk="1" fontAlgn="b" latinLnBrk="0" hangingPunct="1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DEPTO. ING. GEOESPACIAL Y AMBIENTAL – FING</a:t>
            </a:r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DEPTO. DE INGENIERÍA EN MINAS – FING</a:t>
            </a:r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DECANATO FING, CICES, CIIS, INNOV-FING</a:t>
            </a:r>
          </a:p>
          <a:p>
            <a:pPr rtl="0" eaLnBrk="1" fontAlgn="b" latinLnBrk="0" hangingPunct="1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DEPTO. ING. QUÍMICA Y BIOPROCESOS – FING</a:t>
            </a:r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DEPTO. DE INGENIERÍA METALÚRGICA – FING</a:t>
            </a:r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DEPTO. DE ING. EN OBRAS CIVILES – FING</a:t>
            </a:r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DEPTO. INGENIERÍA BIOMÉDICA - FING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E6CF4-34AB-40F3-A0B3-146E1E3EE5DE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654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E64A4-D1A1-4EA9-9935-7B7797797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799" y="1545222"/>
            <a:ext cx="7780421" cy="1655763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A3DB47-F04E-4907-922C-633190B0B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798" y="3429000"/>
            <a:ext cx="778042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47E13B-F149-4E8C-91F1-746EC60E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0019" y="5312777"/>
            <a:ext cx="2743200" cy="365125"/>
          </a:xfrm>
          <a:prstGeom prst="rect">
            <a:avLst/>
          </a:prstGeom>
        </p:spPr>
        <p:txBody>
          <a:bodyPr/>
          <a:lstStyle/>
          <a:p>
            <a:fld id="{0B7ED93C-CFE0-4013-A423-0FF33E988A23}" type="datetimeFigureOut">
              <a:rPr lang="es-CL" smtClean="0"/>
              <a:t>13-11-2025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1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9FB9B-AD19-4F7B-A551-F9351B0B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58325-06C3-4D87-8C0D-57A4FFA4F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8E2326-1878-4FA7-9759-B8A88B6C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948" y="5089023"/>
            <a:ext cx="2743200" cy="365125"/>
          </a:xfrm>
          <a:prstGeom prst="rect">
            <a:avLst/>
          </a:prstGeom>
        </p:spPr>
        <p:txBody>
          <a:bodyPr/>
          <a:lstStyle/>
          <a:p>
            <a:fld id="{0B7ED93C-CFE0-4013-A423-0FF33E988A23}" type="datetimeFigureOut">
              <a:rPr lang="es-CL" smtClean="0"/>
              <a:t>13-11-2025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020C7-743C-4833-91C1-4B6D8373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634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D53BC1-1EE9-46C3-8C8C-92A60332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F1186C-CE28-4227-9D66-5C121884AB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65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4AB39-4E42-4890-A15E-32D03DAE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D9C9D4-7990-48CF-AE56-60BEB9A33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501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AF61-97BE-4B66-ABF9-4C411246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EB4E0D-101B-433B-8169-78DF79BD6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16953"/>
            <a:ext cx="5181600" cy="356001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8A37E7-C09D-4074-BAFD-D22B98CD2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16951"/>
            <a:ext cx="5181600" cy="356001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256D6C-CCA2-41E2-8C67-30030AA0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948" y="5089023"/>
            <a:ext cx="2743200" cy="365125"/>
          </a:xfrm>
          <a:prstGeom prst="rect">
            <a:avLst/>
          </a:prstGeom>
        </p:spPr>
        <p:txBody>
          <a:bodyPr/>
          <a:lstStyle/>
          <a:p>
            <a:fld id="{0B7ED93C-CFE0-4013-A423-0FF33E988A23}" type="datetimeFigureOut">
              <a:rPr lang="es-CL" smtClean="0"/>
              <a:t>13-11-2025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327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2205E-CE29-4E62-B6FE-BEF2C327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129506"/>
            <a:ext cx="10515600" cy="127555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E66588-6459-40B6-8973-86EC6D51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5050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49DB71-B00D-4639-ACB8-A6F37A2AB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5157787" cy="276066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7406AE-3747-4D92-975C-4089494B6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050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05C6BF-2E35-489A-856C-A450B2545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8999"/>
            <a:ext cx="5183188" cy="276066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93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6B925-6308-483E-B097-407E64AB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464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054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A4708-ADA3-4BA5-A5A9-6AB56D3B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097280"/>
            <a:ext cx="3932237" cy="1409008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5F058F-C569-44D8-87AD-4BC460F81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097281"/>
            <a:ext cx="6172200" cy="53027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B3B60E-1DB1-49F2-A7FB-C2B9EE3FC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841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320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C773A-483A-4819-964F-0D5202E6D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8442"/>
            <a:ext cx="3932237" cy="142147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21A3F8-1100-4596-B7ED-7F5A2A665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8442"/>
            <a:ext cx="6172200" cy="47126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83A0D6-C671-4157-AEC6-5AD9BFF99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8262"/>
            <a:ext cx="3932237" cy="3150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418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73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8973F8-3D5B-43CB-92C8-C0BF702A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13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9A5377-D235-4BAE-A0B0-165ACA0EC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9242"/>
            <a:ext cx="10515600" cy="373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745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7.png"/><Relationship Id="rId5" Type="http://schemas.openxmlformats.org/officeDocument/2006/relationships/image" Target="../media/image33.svg"/><Relationship Id="rId10" Type="http://schemas.openxmlformats.org/officeDocument/2006/relationships/image" Target="../media/image6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BA89CA30-1E91-4A10-8E66-9821523492AF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8" name="Estrella: 4 puntas 27">
            <a:extLst>
              <a:ext uri="{FF2B5EF4-FFF2-40B4-BE49-F238E27FC236}">
                <a16:creationId xmlns:a16="http://schemas.microsoft.com/office/drawing/2014/main" id="{34BBCB78-5C0B-49A7-9203-913B825B7B1A}"/>
              </a:ext>
            </a:extLst>
          </p:cNvPr>
          <p:cNvSpPr/>
          <p:nvPr/>
        </p:nvSpPr>
        <p:spPr>
          <a:xfrm>
            <a:off x="-864068" y="5616178"/>
            <a:ext cx="1980767" cy="210299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Estrella: 4 puntas 28">
            <a:extLst>
              <a:ext uri="{FF2B5EF4-FFF2-40B4-BE49-F238E27FC236}">
                <a16:creationId xmlns:a16="http://schemas.microsoft.com/office/drawing/2014/main" id="{2FA789D6-C3B5-4B75-BA87-2213EEF5E92B}"/>
              </a:ext>
            </a:extLst>
          </p:cNvPr>
          <p:cNvSpPr/>
          <p:nvPr/>
        </p:nvSpPr>
        <p:spPr>
          <a:xfrm rot="20125039">
            <a:off x="10142051" y="4765271"/>
            <a:ext cx="1980767" cy="210299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836368-DD61-48D1-89B8-F0926E78FA74}"/>
              </a:ext>
            </a:extLst>
          </p:cNvPr>
          <p:cNvSpPr txBox="1"/>
          <p:nvPr/>
        </p:nvSpPr>
        <p:spPr>
          <a:xfrm>
            <a:off x="1346723" y="4095326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Atkinson Hyperlegible" pitchFamily="2" charset="0"/>
                <a:ea typeface="Roboto Black" panose="02000000000000000000" pitchFamily="2" charset="0"/>
              </a:rPr>
              <a:t>PRESENTACIÓN AL CONSEJO UNIVERSITARIO</a:t>
            </a:r>
          </a:p>
          <a:p>
            <a:pPr algn="ctr"/>
            <a:r>
              <a:rPr lang="en-US" sz="1400" dirty="0">
                <a:solidFill>
                  <a:schemeClr val="accent1"/>
                </a:solidFill>
                <a:latin typeface="Atkinson Hyperlegible" pitchFamily="2" charset="0"/>
                <a:ea typeface="Roboto Black" panose="02000000000000000000" pitchFamily="2" charset="0"/>
              </a:rPr>
              <a:t>SEPTIEMBRE 2025</a:t>
            </a:r>
            <a:endParaRPr lang="es-CL" sz="1400" dirty="0">
              <a:solidFill>
                <a:schemeClr val="accent1"/>
              </a:solidFill>
              <a:latin typeface="Atkinson Hyperlegible" pitchFamily="2" charset="0"/>
              <a:ea typeface="Roboto Light" panose="02000000000000000000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FE806FE-574E-4409-96DB-DFF1D0C02481}"/>
              </a:ext>
            </a:extLst>
          </p:cNvPr>
          <p:cNvCxnSpPr/>
          <p:nvPr/>
        </p:nvCxnSpPr>
        <p:spPr>
          <a:xfrm>
            <a:off x="3911123" y="3964434"/>
            <a:ext cx="43200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F419DE68-83B1-4E82-9B5E-A3A2DB81B45F}"/>
              </a:ext>
            </a:extLst>
          </p:cNvPr>
          <p:cNvSpPr txBox="1"/>
          <p:nvPr/>
        </p:nvSpPr>
        <p:spPr>
          <a:xfrm>
            <a:off x="2738748" y="2249531"/>
            <a:ext cx="6664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EVALUACIÓN DE RIESGOS PSICOSOCIALES USACH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DFADBAF-DEF9-4D3B-BB45-7C168359E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3" y="4363026"/>
            <a:ext cx="932592" cy="251712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C097FF6-5554-406A-89A1-CB1C0AC1E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508" y="4502808"/>
            <a:ext cx="932591" cy="237925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CDD6321-99F8-4C4A-8AC4-AC77F4708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44" y="4788992"/>
            <a:ext cx="1493632" cy="209116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0E6A8CA-B97B-4EA4-915A-88CA03C07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24" y="5247926"/>
            <a:ext cx="550402" cy="162827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2DFC900-8BFB-4539-B576-C4D5A72C2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95" y="5229726"/>
            <a:ext cx="549969" cy="1628274"/>
          </a:xfrm>
          <a:prstGeom prst="rect">
            <a:avLst/>
          </a:prstGeom>
        </p:spPr>
      </p:pic>
      <p:sp>
        <p:nvSpPr>
          <p:cNvPr id="30" name="Estrella: 4 puntas 29">
            <a:extLst>
              <a:ext uri="{FF2B5EF4-FFF2-40B4-BE49-F238E27FC236}">
                <a16:creationId xmlns:a16="http://schemas.microsoft.com/office/drawing/2014/main" id="{242836A0-E33E-45D9-A631-7A86196D53E6}"/>
              </a:ext>
            </a:extLst>
          </p:cNvPr>
          <p:cNvSpPr/>
          <p:nvPr/>
        </p:nvSpPr>
        <p:spPr>
          <a:xfrm>
            <a:off x="1248530" y="4385236"/>
            <a:ext cx="428535" cy="454979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strella: 4 puntas 30">
            <a:extLst>
              <a:ext uri="{FF2B5EF4-FFF2-40B4-BE49-F238E27FC236}">
                <a16:creationId xmlns:a16="http://schemas.microsoft.com/office/drawing/2014/main" id="{388DE90A-A6E9-486A-9CF6-3C97AA47A4D8}"/>
              </a:ext>
            </a:extLst>
          </p:cNvPr>
          <p:cNvSpPr/>
          <p:nvPr/>
        </p:nvSpPr>
        <p:spPr>
          <a:xfrm>
            <a:off x="9127845" y="5834573"/>
            <a:ext cx="428535" cy="454979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2C6FCD56-1F08-4563-9979-2C1DFFFB0D82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3FB05194-3BBC-4A96-8D51-C5D869FFD790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BEEB3AF-DB7C-4338-9236-F56185FDC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5D0CEEC-A8E3-46FE-9462-8BA384916089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0E809F88-F991-4E7B-957B-80D5A650D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0946AF3F-6A65-4DAC-9A56-CE02219DF62A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3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trella: 4 puntas 9">
            <a:extLst>
              <a:ext uri="{FF2B5EF4-FFF2-40B4-BE49-F238E27FC236}">
                <a16:creationId xmlns:a16="http://schemas.microsoft.com/office/drawing/2014/main" id="{632FDC8F-454F-467A-929F-3BEF6E20613A}"/>
              </a:ext>
            </a:extLst>
          </p:cNvPr>
          <p:cNvSpPr/>
          <p:nvPr/>
        </p:nvSpPr>
        <p:spPr>
          <a:xfrm>
            <a:off x="5999204" y="2574032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C9BF3B-1F95-4061-80E3-8857A0A25B63}"/>
              </a:ext>
            </a:extLst>
          </p:cNvPr>
          <p:cNvSpPr txBox="1"/>
          <p:nvPr/>
        </p:nvSpPr>
        <p:spPr>
          <a:xfrm>
            <a:off x="4209269" y="2866065"/>
            <a:ext cx="3773453" cy="89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ebas Neue" panose="020B0606020202050201" pitchFamily="34" charset="0"/>
                <a:ea typeface="Roboto Medium" panose="02000000000000000000" pitchFamily="2" charset="0"/>
              </a:rPr>
              <a:t>Participación </a:t>
            </a:r>
            <a:r>
              <a:rPr kumimoji="0" lang="es-CL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ebas Neue" panose="020B0606020202050201" pitchFamily="34" charset="0"/>
                <a:ea typeface="Roboto Medium" panose="02000000000000000000" pitchFamily="2" charset="0"/>
              </a:rPr>
              <a:t>usach</a:t>
            </a:r>
            <a:r>
              <a:rPr kumimoji="0" lang="es-CL" sz="3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ebas Neue" panose="020B0606020202050201" pitchFamily="34" charset="0"/>
                <a:ea typeface="Roboto Medium" panose="02000000000000000000" pitchFamily="2" charset="0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ebas Neue" panose="020B0606020202050201" pitchFamily="34" charset="0"/>
              <a:ea typeface="Roboto Medium" panose="020000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32A033B-0D64-4A60-BC41-EC07674C400B}"/>
              </a:ext>
            </a:extLst>
          </p:cNvPr>
          <p:cNvSpPr txBox="1"/>
          <p:nvPr/>
        </p:nvSpPr>
        <p:spPr>
          <a:xfrm>
            <a:off x="2617310" y="3675967"/>
            <a:ext cx="6957373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tkinson Hyperlegible" pitchFamily="2" charset="0"/>
                <a:ea typeface="Roboto Medium" panose="02000000000000000000" pitchFamily="2" charset="0"/>
              </a:rPr>
              <a:t>Una comunidad que quiso estar presente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tkinson Hyperlegible" pitchFamily="2" charset="0"/>
              <a:ea typeface="Roboto Medium" panose="02000000000000000000" pitchFamily="2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51D1685-2876-42BF-9D98-5DA57EE11592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AB5FE7C-AF99-4A84-97E5-37609931E82C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F6B1085-FF30-4CC4-ADA5-CAFB7D4A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C495D9C-7B66-42BB-BFCC-50C28B229098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590DA60-8E81-4FEC-8366-79759D85FDE6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82A3F15-6371-4F71-9196-4C066D24AAC2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6D652079-E0C2-479E-928D-2713269AD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44FDC32-E4C4-45C8-9329-6A49B5DB1646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E058F43-DD1D-444A-8214-600F04B26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81C8D29-5329-4F6C-9705-67D3AEE90E9D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5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7AE9FD-6B3A-4C18-BF4F-08125F59FFFA}"/>
              </a:ext>
            </a:extLst>
          </p:cNvPr>
          <p:cNvSpPr txBox="1"/>
          <p:nvPr/>
        </p:nvSpPr>
        <p:spPr>
          <a:xfrm>
            <a:off x="2403297" y="1484778"/>
            <a:ext cx="172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NORTE</a:t>
            </a:r>
            <a:endParaRPr lang="es-CL" dirty="0">
              <a:solidFill>
                <a:srgbClr val="007B73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7F0C07-4090-4849-BF97-387CDA4C3E87}"/>
              </a:ext>
            </a:extLst>
          </p:cNvPr>
          <p:cNvSpPr txBox="1"/>
          <p:nvPr/>
        </p:nvSpPr>
        <p:spPr>
          <a:xfrm>
            <a:off x="9078071" y="1356867"/>
            <a:ext cx="279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srgbClr val="007B73"/>
                </a:solidFill>
                <a:latin typeface="Atkinson Hyperlegible" pitchFamily="2" charset="0"/>
                <a:ea typeface="Roboto Light" panose="02000000000000000000" pitchFamily="2" charset="0"/>
              </a:rPr>
              <a:t>2.913 funcionarios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srgbClr val="007B73"/>
                </a:solidFill>
                <a:latin typeface="Atkinson Hyperlegible" pitchFamily="2" charset="0"/>
                <a:ea typeface="Roboto Light" panose="02000000000000000000" pitchFamily="2" charset="0"/>
              </a:rPr>
              <a:t>42 unidades de análisis</a:t>
            </a:r>
            <a:endParaRPr lang="es-CL" sz="2400" dirty="0">
              <a:solidFill>
                <a:srgbClr val="007B73"/>
              </a:solidFill>
              <a:latin typeface="Atkinson Hyperlegible" pitchFamily="2" charset="0"/>
              <a:ea typeface="Roboto Light" panose="020000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84162A-664F-4CE0-8355-F01753E1A2BF}"/>
              </a:ext>
            </a:extLst>
          </p:cNvPr>
          <p:cNvSpPr txBox="1"/>
          <p:nvPr/>
        </p:nvSpPr>
        <p:spPr>
          <a:xfrm>
            <a:off x="2420937" y="2514040"/>
            <a:ext cx="172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s-MX" sz="1800" dirty="0">
                <a:latin typeface="Bebas Neue" panose="020B0606020202050201" pitchFamily="34" charset="0"/>
              </a:rPr>
              <a:t>CENTRO</a:t>
            </a:r>
            <a:endParaRPr lang="es-CL" sz="1800" dirty="0">
              <a:latin typeface="Bebas Neue" panose="020B0606020202050201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5E62ACB-C955-41BB-94FC-1FC50AA2341B}"/>
              </a:ext>
            </a:extLst>
          </p:cNvPr>
          <p:cNvSpPr txBox="1"/>
          <p:nvPr/>
        </p:nvSpPr>
        <p:spPr>
          <a:xfrm>
            <a:off x="9095791" y="2375600"/>
            <a:ext cx="2763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7B73"/>
                </a:solidFill>
                <a:latin typeface="Atkinson Hyperlegible" pitchFamily="2" charset="0"/>
                <a:ea typeface="Roboto Light" panose="02000000000000000000" pitchFamily="2" charset="0"/>
              </a:rPr>
              <a:t>1.737 funcionarios</a:t>
            </a:r>
          </a:p>
          <a:p>
            <a:r>
              <a:rPr lang="es-MX" sz="1600" dirty="0">
                <a:solidFill>
                  <a:srgbClr val="007B73"/>
                </a:solidFill>
                <a:latin typeface="Atkinson Hyperlegible" pitchFamily="2" charset="0"/>
                <a:ea typeface="Roboto Light" panose="02000000000000000000" pitchFamily="2" charset="0"/>
              </a:rPr>
              <a:t>23 unidades de análisis</a:t>
            </a:r>
            <a:endParaRPr lang="es-CL" sz="1600" dirty="0">
              <a:solidFill>
                <a:srgbClr val="007B73"/>
              </a:solidFill>
              <a:latin typeface="Atkinson Hyperlegible" pitchFamily="2" charset="0"/>
              <a:ea typeface="Roboto Light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E79BACC-5100-4826-B2A4-BD98C271B5E7}"/>
              </a:ext>
            </a:extLst>
          </p:cNvPr>
          <p:cNvSpPr txBox="1"/>
          <p:nvPr/>
        </p:nvSpPr>
        <p:spPr>
          <a:xfrm>
            <a:off x="2420937" y="3519083"/>
            <a:ext cx="172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SUR</a:t>
            </a:r>
            <a:endParaRPr lang="es-CL" dirty="0">
              <a:solidFill>
                <a:srgbClr val="007B73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2D23A50-4587-42E8-BBC0-BFB3E99EA867}"/>
              </a:ext>
            </a:extLst>
          </p:cNvPr>
          <p:cNvSpPr txBox="1"/>
          <p:nvPr/>
        </p:nvSpPr>
        <p:spPr>
          <a:xfrm>
            <a:off x="9168898" y="3420881"/>
            <a:ext cx="27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srgbClr val="007B73"/>
                </a:solidFill>
                <a:latin typeface="Atkinson Hyperlegible" pitchFamily="2" charset="0"/>
                <a:ea typeface="Roboto Light" panose="02000000000000000000" pitchFamily="2" charset="0"/>
              </a:rPr>
              <a:t>445 funcionarios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srgbClr val="007B73"/>
                </a:solidFill>
                <a:latin typeface="Atkinson Hyperlegible" pitchFamily="2" charset="0"/>
                <a:ea typeface="Roboto Light" panose="02000000000000000000" pitchFamily="2" charset="0"/>
              </a:rPr>
              <a:t>11 unidades de análisis</a:t>
            </a:r>
            <a:endParaRPr lang="es-CL" sz="1600" dirty="0">
              <a:solidFill>
                <a:srgbClr val="007B73"/>
              </a:solidFill>
              <a:latin typeface="Atkinson Hyperlegible" pitchFamily="2" charset="0"/>
              <a:ea typeface="Roboto Light" panose="020000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AE9E998-1190-4818-A9F3-D078D04EF9CD}"/>
              </a:ext>
            </a:extLst>
          </p:cNvPr>
          <p:cNvSpPr txBox="1"/>
          <p:nvPr/>
        </p:nvSpPr>
        <p:spPr>
          <a:xfrm>
            <a:off x="2420937" y="4652444"/>
            <a:ext cx="172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DEDUC</a:t>
            </a:r>
            <a:endParaRPr lang="es-CL" dirty="0">
              <a:solidFill>
                <a:srgbClr val="007B73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85EB27A-1AC9-45DF-BE58-8ECEBE50174D}"/>
              </a:ext>
            </a:extLst>
          </p:cNvPr>
          <p:cNvSpPr txBox="1"/>
          <p:nvPr/>
        </p:nvSpPr>
        <p:spPr>
          <a:xfrm>
            <a:off x="9168898" y="4539216"/>
            <a:ext cx="21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7B73"/>
                </a:solidFill>
                <a:latin typeface="Atkinson Hyperlegible" pitchFamily="2" charset="0"/>
                <a:ea typeface="Roboto Light" panose="02000000000000000000" pitchFamily="2" charset="0"/>
              </a:rPr>
              <a:t>87 funcionarios</a:t>
            </a:r>
          </a:p>
          <a:p>
            <a:r>
              <a:rPr lang="es-MX" sz="1600" dirty="0">
                <a:solidFill>
                  <a:srgbClr val="007B73"/>
                </a:solidFill>
                <a:latin typeface="Atkinson Hyperlegible" pitchFamily="2" charset="0"/>
                <a:ea typeface="Roboto Light" panose="02000000000000000000" pitchFamily="2" charset="0"/>
              </a:rPr>
              <a:t>1 unidad de análisis</a:t>
            </a:r>
            <a:endParaRPr lang="es-CL" sz="1600" dirty="0">
              <a:solidFill>
                <a:srgbClr val="007B73"/>
              </a:solidFill>
              <a:latin typeface="Atkinson Hyperlegible" pitchFamily="2" charset="0"/>
              <a:ea typeface="Roboto Light" panose="02000000000000000000" pitchFamily="2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A5B9331-F09A-4D47-9572-6E5665841CFC}"/>
              </a:ext>
            </a:extLst>
          </p:cNvPr>
          <p:cNvSpPr txBox="1"/>
          <p:nvPr/>
        </p:nvSpPr>
        <p:spPr>
          <a:xfrm>
            <a:off x="2420937" y="5775829"/>
            <a:ext cx="172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FING</a:t>
            </a:r>
            <a:endParaRPr lang="es-CL" dirty="0">
              <a:solidFill>
                <a:srgbClr val="007B73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D326C22-1EFA-43E4-B5E8-A8B007E1BE65}"/>
              </a:ext>
            </a:extLst>
          </p:cNvPr>
          <p:cNvSpPr txBox="1"/>
          <p:nvPr/>
        </p:nvSpPr>
        <p:spPr>
          <a:xfrm>
            <a:off x="9168898" y="5697520"/>
            <a:ext cx="242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srgbClr val="007B73"/>
                </a:solidFill>
                <a:latin typeface="Atkinson Hyperlegible" pitchFamily="2" charset="0"/>
                <a:ea typeface="Roboto Light" panose="02000000000000000000" pitchFamily="2" charset="0"/>
              </a:rPr>
              <a:t>941 funcionarios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srgbClr val="007B73"/>
                </a:solidFill>
                <a:latin typeface="Atkinson Hyperlegible" pitchFamily="2" charset="0"/>
                <a:ea typeface="Roboto Light" panose="02000000000000000000" pitchFamily="2" charset="0"/>
              </a:rPr>
              <a:t>11 unidades de análisis</a:t>
            </a:r>
            <a:endParaRPr lang="es-CL" sz="1600" dirty="0">
              <a:solidFill>
                <a:srgbClr val="007B73"/>
              </a:solidFill>
              <a:latin typeface="Atkinson Hyperlegible" pitchFamily="2" charset="0"/>
              <a:ea typeface="Roboto Light" panose="02000000000000000000" pitchFamily="2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18FBBD07-FED6-4F65-8E12-A91C795DAA84}"/>
              </a:ext>
            </a:extLst>
          </p:cNvPr>
          <p:cNvGrpSpPr/>
          <p:nvPr/>
        </p:nvGrpSpPr>
        <p:grpSpPr>
          <a:xfrm>
            <a:off x="3214808" y="1998324"/>
            <a:ext cx="5762383" cy="901894"/>
            <a:chOff x="1840684" y="1775306"/>
            <a:chExt cx="5762383" cy="90189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FCCD6F3-0D0A-4365-A160-32C46D50A703}"/>
                </a:ext>
              </a:extLst>
            </p:cNvPr>
            <p:cNvSpPr/>
            <p:nvPr/>
          </p:nvSpPr>
          <p:spPr>
            <a:xfrm>
              <a:off x="1840684" y="2234456"/>
              <a:ext cx="5762383" cy="438996"/>
            </a:xfrm>
            <a:prstGeom prst="rect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C3D631B-B608-4888-813D-812061450E58}"/>
                </a:ext>
              </a:extLst>
            </p:cNvPr>
            <p:cNvSpPr/>
            <p:nvPr/>
          </p:nvSpPr>
          <p:spPr>
            <a:xfrm>
              <a:off x="1854971" y="2238204"/>
              <a:ext cx="3364585" cy="4389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9A8FF4DA-7C53-478B-B616-021302272723}"/>
                </a:ext>
              </a:extLst>
            </p:cNvPr>
            <p:cNvGrpSpPr/>
            <p:nvPr/>
          </p:nvGrpSpPr>
          <p:grpSpPr>
            <a:xfrm>
              <a:off x="4871247" y="1775306"/>
              <a:ext cx="696617" cy="438996"/>
              <a:chOff x="1055440" y="1628800"/>
              <a:chExt cx="936104" cy="638546"/>
            </a:xfrm>
            <a:solidFill>
              <a:schemeClr val="accent1"/>
            </a:solidFill>
          </p:grpSpPr>
          <p:sp>
            <p:nvSpPr>
              <p:cNvPr id="18" name="Rectangle: Rounded Corners 7">
                <a:extLst>
                  <a:ext uri="{FF2B5EF4-FFF2-40B4-BE49-F238E27FC236}">
                    <a16:creationId xmlns:a16="http://schemas.microsoft.com/office/drawing/2014/main" id="{F169CAD6-C73A-43B3-AE37-75753484EA18}"/>
                  </a:ext>
                </a:extLst>
              </p:cNvPr>
              <p:cNvSpPr/>
              <p:nvPr/>
            </p:nvSpPr>
            <p:spPr>
              <a:xfrm>
                <a:off x="1055440" y="1628800"/>
                <a:ext cx="936104" cy="432048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tkinson Hyperlegible" pitchFamily="2" charset="0"/>
                  </a:rPr>
                  <a:t>62%</a:t>
                </a:r>
              </a:p>
            </p:txBody>
          </p:sp>
          <p:sp>
            <p:nvSpPr>
              <p:cNvPr id="19" name="Isosceles Triangle 8">
                <a:extLst>
                  <a:ext uri="{FF2B5EF4-FFF2-40B4-BE49-F238E27FC236}">
                    <a16:creationId xmlns:a16="http://schemas.microsoft.com/office/drawing/2014/main" id="{40BCC6BF-0F78-47D1-B3BD-0FFDCC2CF0B1}"/>
                  </a:ext>
                </a:extLst>
              </p:cNvPr>
              <p:cNvSpPr/>
              <p:nvPr/>
            </p:nvSpPr>
            <p:spPr>
              <a:xfrm rot="10800000">
                <a:off x="1356433" y="2051322"/>
                <a:ext cx="334117" cy="216024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tkinson Hyperlegible" pitchFamily="2" charset="0"/>
                </a:endParaRPr>
              </a:p>
            </p:txBody>
          </p:sp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8A66D530-E42C-4E39-843E-D0EFDC309158}"/>
                </a:ext>
              </a:extLst>
            </p:cNvPr>
            <p:cNvSpPr txBox="1"/>
            <p:nvPr/>
          </p:nvSpPr>
          <p:spPr>
            <a:xfrm>
              <a:off x="3096946" y="2237147"/>
              <a:ext cx="1722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tkinson Hyperlegible" pitchFamily="2" charset="0"/>
                </a:rPr>
                <a:t>1084</a:t>
              </a:r>
              <a:endPara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kinson Hyperlegible" pitchFamily="2" charset="0"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D7D1E539-5598-4012-89E8-4F4FA389248C}"/>
              </a:ext>
            </a:extLst>
          </p:cNvPr>
          <p:cNvGrpSpPr/>
          <p:nvPr/>
        </p:nvGrpSpPr>
        <p:grpSpPr>
          <a:xfrm>
            <a:off x="3221902" y="977450"/>
            <a:ext cx="5755289" cy="886765"/>
            <a:chOff x="1847778" y="754432"/>
            <a:chExt cx="5755289" cy="886765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FF3E002-A836-4AD5-94FE-5FB25944FA10}"/>
                </a:ext>
              </a:extLst>
            </p:cNvPr>
            <p:cNvSpPr/>
            <p:nvPr/>
          </p:nvSpPr>
          <p:spPr>
            <a:xfrm>
              <a:off x="1847778" y="1193221"/>
              <a:ext cx="5755289" cy="438456"/>
            </a:xfrm>
            <a:prstGeom prst="rect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9A45E87-916E-4D02-861E-882B0AC4664A}"/>
                </a:ext>
              </a:extLst>
            </p:cNvPr>
            <p:cNvSpPr/>
            <p:nvPr/>
          </p:nvSpPr>
          <p:spPr>
            <a:xfrm>
              <a:off x="1862066" y="1202741"/>
              <a:ext cx="3214320" cy="4384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1ADFCF1-6F20-4E97-A7E2-A0FB4672CDA9}"/>
                </a:ext>
              </a:extLst>
            </p:cNvPr>
            <p:cNvGrpSpPr/>
            <p:nvPr/>
          </p:nvGrpSpPr>
          <p:grpSpPr>
            <a:xfrm>
              <a:off x="4721818" y="754432"/>
              <a:ext cx="695759" cy="438455"/>
              <a:chOff x="1055440" y="1628800"/>
              <a:chExt cx="936104" cy="638546"/>
            </a:xfrm>
            <a:solidFill>
              <a:schemeClr val="accent1"/>
            </a:solidFill>
          </p:grpSpPr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id="{7BE1F801-71AE-4CF5-BFB7-1D150FFC9713}"/>
                  </a:ext>
                </a:extLst>
              </p:cNvPr>
              <p:cNvSpPr/>
              <p:nvPr/>
            </p:nvSpPr>
            <p:spPr>
              <a:xfrm>
                <a:off x="1055440" y="1628800"/>
                <a:ext cx="936104" cy="432048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tkinson Hyperlegible" pitchFamily="2" charset="0"/>
                  </a:rPr>
                  <a:t>61%</a:t>
                </a:r>
              </a:p>
            </p:txBody>
          </p:sp>
          <p:sp>
            <p:nvSpPr>
              <p:cNvPr id="12" name="Isosceles Triangle 8">
                <a:extLst>
                  <a:ext uri="{FF2B5EF4-FFF2-40B4-BE49-F238E27FC236}">
                    <a16:creationId xmlns:a16="http://schemas.microsoft.com/office/drawing/2014/main" id="{8385DBF3-39FD-4C92-B70A-CC1E2A1807E2}"/>
                  </a:ext>
                </a:extLst>
              </p:cNvPr>
              <p:cNvSpPr/>
              <p:nvPr/>
            </p:nvSpPr>
            <p:spPr>
              <a:xfrm rot="10800000">
                <a:off x="1356433" y="2051322"/>
                <a:ext cx="334117" cy="216024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tkinson Hyperlegible" pitchFamily="2" charset="0"/>
                </a:endParaRPr>
              </a:p>
            </p:txBody>
          </p:sp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94434BBD-D0CC-4AFD-AA92-5C5F9D777E90}"/>
                </a:ext>
              </a:extLst>
            </p:cNvPr>
            <p:cNvSpPr txBox="1"/>
            <p:nvPr/>
          </p:nvSpPr>
          <p:spPr>
            <a:xfrm>
              <a:off x="3096946" y="1184815"/>
              <a:ext cx="1722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tkinson Hyperlegible" pitchFamily="2" charset="0"/>
                </a:rPr>
                <a:t>1794</a:t>
              </a:r>
              <a:endPara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kinson Hyperlegible" pitchFamily="2" charset="0"/>
              </a:endParaRP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32AE72F5-E24C-4532-8634-3C5714D48F2B}"/>
              </a:ext>
            </a:extLst>
          </p:cNvPr>
          <p:cNvGrpSpPr/>
          <p:nvPr/>
        </p:nvGrpSpPr>
        <p:grpSpPr>
          <a:xfrm>
            <a:off x="3221902" y="3041926"/>
            <a:ext cx="5744721" cy="890841"/>
            <a:chOff x="1861953" y="2988377"/>
            <a:chExt cx="5744721" cy="890841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83B6D22C-93D7-41A2-9E77-08AB718AA2E6}"/>
                </a:ext>
              </a:extLst>
            </p:cNvPr>
            <p:cNvSpPr/>
            <p:nvPr/>
          </p:nvSpPr>
          <p:spPr>
            <a:xfrm>
              <a:off x="1861953" y="3430702"/>
              <a:ext cx="5744721" cy="438996"/>
            </a:xfrm>
            <a:prstGeom prst="rect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66D9104-8407-4580-B720-C9C6EB530A5A}"/>
                </a:ext>
              </a:extLst>
            </p:cNvPr>
            <p:cNvSpPr/>
            <p:nvPr/>
          </p:nvSpPr>
          <p:spPr>
            <a:xfrm>
              <a:off x="1876241" y="3440222"/>
              <a:ext cx="3767843" cy="4389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9">
              <a:extLst>
                <a:ext uri="{FF2B5EF4-FFF2-40B4-BE49-F238E27FC236}">
                  <a16:creationId xmlns:a16="http://schemas.microsoft.com/office/drawing/2014/main" id="{E4D47FB7-3DFB-4953-90FC-2BFE2EE9619C}"/>
                </a:ext>
              </a:extLst>
            </p:cNvPr>
            <p:cNvGrpSpPr/>
            <p:nvPr/>
          </p:nvGrpSpPr>
          <p:grpSpPr>
            <a:xfrm>
              <a:off x="5269267" y="2988377"/>
              <a:ext cx="696617" cy="438997"/>
              <a:chOff x="1055439" y="1628799"/>
              <a:chExt cx="936104" cy="638547"/>
            </a:xfrm>
            <a:solidFill>
              <a:schemeClr val="accent1"/>
            </a:solidFill>
          </p:grpSpPr>
          <p:sp>
            <p:nvSpPr>
              <p:cNvPr id="25" name="Rectangle: Rounded Corners 7">
                <a:extLst>
                  <a:ext uri="{FF2B5EF4-FFF2-40B4-BE49-F238E27FC236}">
                    <a16:creationId xmlns:a16="http://schemas.microsoft.com/office/drawing/2014/main" id="{D676D84F-B85D-41E4-8BA1-977A3E1C6C43}"/>
                  </a:ext>
                </a:extLst>
              </p:cNvPr>
              <p:cNvSpPr/>
              <p:nvPr/>
            </p:nvSpPr>
            <p:spPr>
              <a:xfrm>
                <a:off x="1055439" y="1628799"/>
                <a:ext cx="936104" cy="432048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tkinson Hyperlegible" pitchFamily="2" charset="0"/>
                  </a:rPr>
                  <a:t>66%</a:t>
                </a:r>
              </a:p>
            </p:txBody>
          </p:sp>
          <p:sp>
            <p:nvSpPr>
              <p:cNvPr id="26" name="Isosceles Triangle 8">
                <a:extLst>
                  <a:ext uri="{FF2B5EF4-FFF2-40B4-BE49-F238E27FC236}">
                    <a16:creationId xmlns:a16="http://schemas.microsoft.com/office/drawing/2014/main" id="{D11A3A81-2150-4EA4-92D3-325752104536}"/>
                  </a:ext>
                </a:extLst>
              </p:cNvPr>
              <p:cNvSpPr/>
              <p:nvPr/>
            </p:nvSpPr>
            <p:spPr>
              <a:xfrm rot="10800000">
                <a:off x="1356433" y="2051322"/>
                <a:ext cx="334117" cy="216024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tkinson Hyperlegible" pitchFamily="2" charset="0"/>
                </a:endParaRPr>
              </a:p>
            </p:txBody>
          </p:sp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B85CD3B-0092-47DE-BDD7-D5F4AC45BCA5}"/>
                </a:ext>
              </a:extLst>
            </p:cNvPr>
            <p:cNvSpPr txBox="1"/>
            <p:nvPr/>
          </p:nvSpPr>
          <p:spPr>
            <a:xfrm>
              <a:off x="3096946" y="3432825"/>
              <a:ext cx="1722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tkinson Hyperlegible" pitchFamily="2" charset="0"/>
                </a:rPr>
                <a:t>296</a:t>
              </a:r>
              <a:endPara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kinson Hyperlegible" pitchFamily="2" charset="0"/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D2404D5-9C96-4FFC-877B-031952B3A47A}"/>
              </a:ext>
            </a:extLst>
          </p:cNvPr>
          <p:cNvGrpSpPr/>
          <p:nvPr/>
        </p:nvGrpSpPr>
        <p:grpSpPr>
          <a:xfrm>
            <a:off x="3250248" y="4142450"/>
            <a:ext cx="5762383" cy="898763"/>
            <a:chOff x="1861953" y="4166091"/>
            <a:chExt cx="5762383" cy="898763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030E7494-2A4A-4CDB-B2C8-80143BEF28FB}"/>
                </a:ext>
              </a:extLst>
            </p:cNvPr>
            <p:cNvSpPr/>
            <p:nvPr/>
          </p:nvSpPr>
          <p:spPr>
            <a:xfrm>
              <a:off x="1861953" y="4616338"/>
              <a:ext cx="5762383" cy="438996"/>
            </a:xfrm>
            <a:prstGeom prst="rect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A003840C-7587-4EFD-9983-C857B25E65C9}"/>
                </a:ext>
              </a:extLst>
            </p:cNvPr>
            <p:cNvSpPr/>
            <p:nvPr/>
          </p:nvSpPr>
          <p:spPr>
            <a:xfrm>
              <a:off x="1876240" y="4625858"/>
              <a:ext cx="4077055" cy="4389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Group 9">
              <a:extLst>
                <a:ext uri="{FF2B5EF4-FFF2-40B4-BE49-F238E27FC236}">
                  <a16:creationId xmlns:a16="http://schemas.microsoft.com/office/drawing/2014/main" id="{FC276B98-EF97-4DCD-9FD1-F25F95BA36BB}"/>
                </a:ext>
              </a:extLst>
            </p:cNvPr>
            <p:cNvGrpSpPr/>
            <p:nvPr/>
          </p:nvGrpSpPr>
          <p:grpSpPr>
            <a:xfrm>
              <a:off x="5604986" y="4166091"/>
              <a:ext cx="696617" cy="438996"/>
              <a:chOff x="1055440" y="1628800"/>
              <a:chExt cx="936104" cy="638546"/>
            </a:xfrm>
            <a:solidFill>
              <a:schemeClr val="accent1"/>
            </a:solidFill>
          </p:grpSpPr>
          <p:sp>
            <p:nvSpPr>
              <p:cNvPr id="32" name="Rectangle: Rounded Corners 7">
                <a:extLst>
                  <a:ext uri="{FF2B5EF4-FFF2-40B4-BE49-F238E27FC236}">
                    <a16:creationId xmlns:a16="http://schemas.microsoft.com/office/drawing/2014/main" id="{68E1AD68-A98E-4315-8CBA-D79C27CD977D}"/>
                  </a:ext>
                </a:extLst>
              </p:cNvPr>
              <p:cNvSpPr/>
              <p:nvPr/>
            </p:nvSpPr>
            <p:spPr>
              <a:xfrm>
                <a:off x="1055440" y="1628800"/>
                <a:ext cx="936104" cy="432048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tkinson Hyperlegible" pitchFamily="2" charset="0"/>
                  </a:rPr>
                  <a:t>68%</a:t>
                </a:r>
              </a:p>
            </p:txBody>
          </p:sp>
          <p:sp>
            <p:nvSpPr>
              <p:cNvPr id="33" name="Isosceles Triangle 8">
                <a:extLst>
                  <a:ext uri="{FF2B5EF4-FFF2-40B4-BE49-F238E27FC236}">
                    <a16:creationId xmlns:a16="http://schemas.microsoft.com/office/drawing/2014/main" id="{FB046E9F-4C3E-4DB0-9E28-921EE260147A}"/>
                  </a:ext>
                </a:extLst>
              </p:cNvPr>
              <p:cNvSpPr/>
              <p:nvPr/>
            </p:nvSpPr>
            <p:spPr>
              <a:xfrm rot="10800000">
                <a:off x="1356433" y="2051322"/>
                <a:ext cx="334117" cy="216024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tkinson Hyperlegible" pitchFamily="2" charset="0"/>
                </a:endParaRPr>
              </a:p>
            </p:txBody>
          </p:sp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97B7E5FF-DEE4-4551-BE5B-86EF80275684}"/>
                </a:ext>
              </a:extLst>
            </p:cNvPr>
            <p:cNvSpPr txBox="1"/>
            <p:nvPr/>
          </p:nvSpPr>
          <p:spPr>
            <a:xfrm>
              <a:off x="3113570" y="4617828"/>
              <a:ext cx="1722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tkinson Hyperlegible" pitchFamily="2" charset="0"/>
                </a:rPr>
                <a:t>60</a:t>
              </a:r>
              <a:endPara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kinson Hyperlegible" pitchFamily="2" charset="0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B65703C-9685-4C5A-AE69-564968E885C4}"/>
              </a:ext>
            </a:extLst>
          </p:cNvPr>
          <p:cNvGrpSpPr/>
          <p:nvPr/>
        </p:nvGrpSpPr>
        <p:grpSpPr>
          <a:xfrm>
            <a:off x="3250248" y="5319400"/>
            <a:ext cx="5762383" cy="899526"/>
            <a:chOff x="1876124" y="5333240"/>
            <a:chExt cx="5762383" cy="899526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A9F307A2-768A-4EA4-89BE-5BE403C3654A}"/>
                </a:ext>
              </a:extLst>
            </p:cNvPr>
            <p:cNvSpPr/>
            <p:nvPr/>
          </p:nvSpPr>
          <p:spPr>
            <a:xfrm>
              <a:off x="1876124" y="5784250"/>
              <a:ext cx="5762383" cy="438996"/>
            </a:xfrm>
            <a:prstGeom prst="rect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551A2AA1-C46C-47BF-931B-41862F877344}"/>
                </a:ext>
              </a:extLst>
            </p:cNvPr>
            <p:cNvSpPr/>
            <p:nvPr/>
          </p:nvSpPr>
          <p:spPr>
            <a:xfrm>
              <a:off x="1890410" y="5793770"/>
              <a:ext cx="4065287" cy="4389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8" name="Group 9">
              <a:extLst>
                <a:ext uri="{FF2B5EF4-FFF2-40B4-BE49-F238E27FC236}">
                  <a16:creationId xmlns:a16="http://schemas.microsoft.com/office/drawing/2014/main" id="{4C7C1A8C-0792-4A74-9605-4EC54F3ACC7D}"/>
                </a:ext>
              </a:extLst>
            </p:cNvPr>
            <p:cNvGrpSpPr/>
            <p:nvPr/>
          </p:nvGrpSpPr>
          <p:grpSpPr>
            <a:xfrm>
              <a:off x="5606200" y="5333240"/>
              <a:ext cx="696617" cy="438996"/>
              <a:chOff x="1055440" y="1628800"/>
              <a:chExt cx="936104" cy="638546"/>
            </a:xfrm>
            <a:solidFill>
              <a:schemeClr val="accent1"/>
            </a:solidFill>
          </p:grpSpPr>
          <p:sp>
            <p:nvSpPr>
              <p:cNvPr id="39" name="Rectangle: Rounded Corners 7">
                <a:extLst>
                  <a:ext uri="{FF2B5EF4-FFF2-40B4-BE49-F238E27FC236}">
                    <a16:creationId xmlns:a16="http://schemas.microsoft.com/office/drawing/2014/main" id="{59385311-1AA5-45E4-A704-BF5288EFE17F}"/>
                  </a:ext>
                </a:extLst>
              </p:cNvPr>
              <p:cNvSpPr/>
              <p:nvPr/>
            </p:nvSpPr>
            <p:spPr>
              <a:xfrm>
                <a:off x="1055440" y="1628800"/>
                <a:ext cx="936104" cy="432048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tkinson Hyperlegible" pitchFamily="2" charset="0"/>
                  </a:rPr>
                  <a:t>68%</a:t>
                </a:r>
              </a:p>
            </p:txBody>
          </p:sp>
          <p:sp>
            <p:nvSpPr>
              <p:cNvPr id="40" name="Isosceles Triangle 8">
                <a:extLst>
                  <a:ext uri="{FF2B5EF4-FFF2-40B4-BE49-F238E27FC236}">
                    <a16:creationId xmlns:a16="http://schemas.microsoft.com/office/drawing/2014/main" id="{ED2A252B-C09B-4F80-A72F-49CB2877B0F5}"/>
                  </a:ext>
                </a:extLst>
              </p:cNvPr>
              <p:cNvSpPr/>
              <p:nvPr/>
            </p:nvSpPr>
            <p:spPr>
              <a:xfrm rot="10800000">
                <a:off x="1356433" y="2051322"/>
                <a:ext cx="334117" cy="216024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tkinson Hyperlegible" pitchFamily="2" charset="0"/>
                </a:endParaRPr>
              </a:p>
            </p:txBody>
          </p:sp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E0A71A98-D9C6-4851-8ADB-30B95B9BF4FF}"/>
                </a:ext>
              </a:extLst>
            </p:cNvPr>
            <p:cNvSpPr txBox="1"/>
            <p:nvPr/>
          </p:nvSpPr>
          <p:spPr>
            <a:xfrm>
              <a:off x="3096946" y="5782798"/>
              <a:ext cx="1722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tkinson Hyperlegible" pitchFamily="2" charset="0"/>
                </a:rPr>
                <a:t>649</a:t>
              </a:r>
              <a:endPara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kinson Hyperlegible" pitchFamily="2" charset="0"/>
              </a:endParaRPr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95A74DF-40E1-422E-8FD8-8FEABD5CD5C8}"/>
              </a:ext>
            </a:extLst>
          </p:cNvPr>
          <p:cNvSpPr txBox="1"/>
          <p:nvPr/>
        </p:nvSpPr>
        <p:spPr>
          <a:xfrm>
            <a:off x="168947" y="1407833"/>
            <a:ext cx="213346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6"/>
                </a:solidFill>
                <a:latin typeface="Atkinson Hyperlegible" pitchFamily="2" charset="0"/>
              </a:rPr>
              <a:t>3.883 respuestas de 6.123 </a:t>
            </a:r>
            <a:endParaRPr lang="es-CL" sz="2000" dirty="0">
              <a:solidFill>
                <a:schemeClr val="accent6"/>
              </a:solidFill>
              <a:latin typeface="Atkinson Hyperlegible" pitchFamily="2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3273CD79-5B2D-495E-A115-CEE333505297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66EE5DA2-7DF1-421D-8395-C9C84C01D644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C09C0021-638A-4C99-97CB-962D3765A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58" name="Rectángulo 57">
            <a:extLst>
              <a:ext uri="{FF2B5EF4-FFF2-40B4-BE49-F238E27FC236}">
                <a16:creationId xmlns:a16="http://schemas.microsoft.com/office/drawing/2014/main" id="{F07FC601-BC2E-47AF-AB85-377D4EB6C120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79A1F8EE-2E9B-4E64-A2EB-12E67A8E9557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A8F8DA56-9345-4ABE-B66B-03C03C426BD3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6F7F16DD-F6D4-4B87-84CF-C733CE3AB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62" name="Rectángulo 61">
            <a:extLst>
              <a:ext uri="{FF2B5EF4-FFF2-40B4-BE49-F238E27FC236}">
                <a16:creationId xmlns:a16="http://schemas.microsoft.com/office/drawing/2014/main" id="{81DC4ACE-87A6-4EE8-8DD6-F8444463BAED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686E11BC-11EE-4E7F-B098-A6264878D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5DB34FA7-FB96-411D-BA9D-3976A0CC176B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5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65A8A16-7526-4D80-9811-6CD43953C5D1}"/>
              </a:ext>
            </a:extLst>
          </p:cNvPr>
          <p:cNvSpPr txBox="1"/>
          <p:nvPr/>
        </p:nvSpPr>
        <p:spPr>
          <a:xfrm>
            <a:off x="987391" y="2859613"/>
            <a:ext cx="102172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A499">
                    <a:lumMod val="75000"/>
                  </a:srgbClr>
                </a:solidFill>
                <a:effectLst/>
                <a:uLnTx/>
                <a:uFillTx/>
                <a:latin typeface="Bebas Neue" panose="020B0606020202050201" pitchFamily="34" charset="0"/>
                <a:ea typeface="Roboto Medium" panose="02000000000000000000" pitchFamily="2" charset="0"/>
              </a:rPr>
              <a:t>RESULTADOS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A499">
                    <a:lumMod val="75000"/>
                  </a:srgb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B73"/>
                </a:solidFill>
                <a:latin typeface="Atkinson Hyperlegible" pitchFamily="2" charset="0"/>
                <a:ea typeface="Roboto Light" panose="02000000000000000000" pitchFamily="2" charset="0"/>
              </a:rPr>
              <a:t>PORCENTAJE DE TRABAJADORES POR NIVEL DE RIESGO</a:t>
            </a: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79400A22-FEC2-442D-B2BC-9F906585D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365450"/>
              </p:ext>
            </p:extLst>
          </p:nvPr>
        </p:nvGraphicFramePr>
        <p:xfrm>
          <a:off x="1756610" y="5107699"/>
          <a:ext cx="8678777" cy="753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669">
                  <a:extLst>
                    <a:ext uri="{9D8B030D-6E8A-4147-A177-3AD203B41FA5}">
                      <a16:colId xmlns:a16="http://schemas.microsoft.com/office/drawing/2014/main" val="4232365012"/>
                    </a:ext>
                  </a:extLst>
                </a:gridCol>
                <a:gridCol w="1356336">
                  <a:extLst>
                    <a:ext uri="{9D8B030D-6E8A-4147-A177-3AD203B41FA5}">
                      <a16:colId xmlns:a16="http://schemas.microsoft.com/office/drawing/2014/main" val="3431085298"/>
                    </a:ext>
                  </a:extLst>
                </a:gridCol>
                <a:gridCol w="623001">
                  <a:extLst>
                    <a:ext uri="{9D8B030D-6E8A-4147-A177-3AD203B41FA5}">
                      <a16:colId xmlns:a16="http://schemas.microsoft.com/office/drawing/2014/main" val="3321938718"/>
                    </a:ext>
                  </a:extLst>
                </a:gridCol>
                <a:gridCol w="1170123">
                  <a:extLst>
                    <a:ext uri="{9D8B030D-6E8A-4147-A177-3AD203B41FA5}">
                      <a16:colId xmlns:a16="http://schemas.microsoft.com/office/drawing/2014/main" val="677471543"/>
                    </a:ext>
                  </a:extLst>
                </a:gridCol>
                <a:gridCol w="1570642">
                  <a:extLst>
                    <a:ext uri="{9D8B030D-6E8A-4147-A177-3AD203B41FA5}">
                      <a16:colId xmlns:a16="http://schemas.microsoft.com/office/drawing/2014/main" val="2951849188"/>
                    </a:ext>
                  </a:extLst>
                </a:gridCol>
                <a:gridCol w="228242">
                  <a:extLst>
                    <a:ext uri="{9D8B030D-6E8A-4147-A177-3AD203B41FA5}">
                      <a16:colId xmlns:a16="http://schemas.microsoft.com/office/drawing/2014/main" val="3130414789"/>
                    </a:ext>
                  </a:extLst>
                </a:gridCol>
                <a:gridCol w="989669">
                  <a:extLst>
                    <a:ext uri="{9D8B030D-6E8A-4147-A177-3AD203B41FA5}">
                      <a16:colId xmlns:a16="http://schemas.microsoft.com/office/drawing/2014/main" val="7823266"/>
                    </a:ext>
                  </a:extLst>
                </a:gridCol>
                <a:gridCol w="1751095">
                  <a:extLst>
                    <a:ext uri="{9D8B030D-6E8A-4147-A177-3AD203B41FA5}">
                      <a16:colId xmlns:a16="http://schemas.microsoft.com/office/drawing/2014/main" val="1488354598"/>
                    </a:ext>
                  </a:extLst>
                </a:gridCol>
              </a:tblGrid>
              <a:tr h="75353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MX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A49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tkinson Hyperlegible" pitchFamily="2" charset="0"/>
                          <a:ea typeface="Roboto Medium" panose="02000000000000000000" pitchFamily="2" charset="0"/>
                          <a:cs typeface="+mn-cs"/>
                        </a:rPr>
                        <a:t>Riesgo Bajo (%)</a:t>
                      </a:r>
                      <a:endParaRPr kumimoji="0" lang="es-CL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A49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tkinson Hyperlegible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latin typeface="Atkinson Hyperlegible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highlight>
                          <a:srgbClr val="FFFF00"/>
                        </a:highlight>
                        <a:latin typeface="Atkinson Hyperlegible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A49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tkinson Hyperlegible" pitchFamily="2" charset="0"/>
                          <a:ea typeface="Roboto Medium" panose="02000000000000000000" pitchFamily="2" charset="0"/>
                          <a:cs typeface="+mn-cs"/>
                        </a:rPr>
                        <a:t>Riesgo Medio (%)</a:t>
                      </a:r>
                      <a:endParaRPr kumimoji="0" lang="es-CL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A49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tkinson Hyperlegible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latin typeface="Atkinson Hyperlegible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latin typeface="Atkinson Hyperlegible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A49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tkinson Hyperlegible" pitchFamily="2" charset="0"/>
                          <a:ea typeface="Roboto Medium" panose="02000000000000000000" pitchFamily="2" charset="0"/>
                          <a:cs typeface="+mn-cs"/>
                        </a:rPr>
                        <a:t>Riesgo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A49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tkinson Hyperlegible" pitchFamily="2" charset="0"/>
                          <a:ea typeface="Roboto Medium" panose="02000000000000000000" pitchFamily="2" charset="0"/>
                          <a:cs typeface="+mn-cs"/>
                        </a:rPr>
                        <a:t>Alto (%)</a:t>
                      </a:r>
                      <a:endParaRPr kumimoji="0" lang="es-CL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A49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tkinson Hyperlegible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367070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9087CD4-8D13-4B68-99BA-9E6296D2FAD2}"/>
              </a:ext>
            </a:extLst>
          </p:cNvPr>
          <p:cNvSpPr txBox="1"/>
          <p:nvPr/>
        </p:nvSpPr>
        <p:spPr>
          <a:xfrm>
            <a:off x="987391" y="1442027"/>
            <a:ext cx="10217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tkinson Hyperlegible" pitchFamily="2" charset="0"/>
                <a:ea typeface="Roboto Medium" panose="02000000000000000000" pitchFamily="2" charset="0"/>
              </a:rPr>
              <a:t>Primera vez que se miden los riesgos psicosociales en la universidad, generando una línea base de información para la toma de decisiones</a:t>
            </a:r>
            <a:endParaRPr lang="es-CL" sz="2400" i="1" noProof="0" dirty="0">
              <a:solidFill>
                <a:schemeClr val="bg2">
                  <a:lumMod val="25000"/>
                </a:schemeClr>
              </a:solidFill>
              <a:latin typeface="Atkinson Hyperlegible" pitchFamily="2" charset="0"/>
              <a:ea typeface="Roboto Light" panose="02000000000000000000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7CC5F97-6EF7-40CB-B121-CF1759D4BD19}"/>
              </a:ext>
            </a:extLst>
          </p:cNvPr>
          <p:cNvCxnSpPr/>
          <p:nvPr/>
        </p:nvCxnSpPr>
        <p:spPr>
          <a:xfrm>
            <a:off x="3935999" y="4553042"/>
            <a:ext cx="43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9C4707B0-385F-46F9-8394-1DE8F97B2640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2BBCF3E-EEA8-4583-8E12-C012BABC645F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0DDA696-2741-424B-90CC-27DB61E62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A28BD51-11FB-42A7-9E55-4FFF344E15DE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978BF79-D6CE-447B-8B30-FB698A5E0F69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566C031-98D4-44C4-BC67-747E4C012E24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DDF9B154-4B89-4E74-9199-164D8F8D4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2B888AA-B671-40C9-A4C7-28B1F4DF5C10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5874449-4566-4914-9ADD-9211139E0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DFD006B-E830-43D0-A589-B956EA5A37DE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AE9124C-A59D-4FD2-9495-917CD4747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437884"/>
              </p:ext>
            </p:extLst>
          </p:nvPr>
        </p:nvGraphicFramePr>
        <p:xfrm>
          <a:off x="668356" y="1077724"/>
          <a:ext cx="10855287" cy="5126712"/>
        </p:xfrm>
        <a:graphic>
          <a:graphicData uri="http://schemas.openxmlformats.org/drawingml/2006/table">
            <a:tbl>
              <a:tblPr/>
              <a:tblGrid>
                <a:gridCol w="3085706">
                  <a:extLst>
                    <a:ext uri="{9D8B030D-6E8A-4147-A177-3AD203B41FA5}">
                      <a16:colId xmlns:a16="http://schemas.microsoft.com/office/drawing/2014/main" val="2239763066"/>
                    </a:ext>
                  </a:extLst>
                </a:gridCol>
                <a:gridCol w="7769581">
                  <a:extLst>
                    <a:ext uri="{9D8B030D-6E8A-4147-A177-3AD203B41FA5}">
                      <a16:colId xmlns:a16="http://schemas.microsoft.com/office/drawing/2014/main" val="3287746277"/>
                    </a:ext>
                  </a:extLst>
                </a:gridCol>
              </a:tblGrid>
              <a:tr h="338569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chemeClr val="bg1"/>
                          </a:solidFill>
                          <a:latin typeface="Bebas Neue" panose="020B0606020202050201" pitchFamily="34" charset="0"/>
                          <a:ea typeface="Roboto Black" panose="02000000000000000000" pitchFamily="2" charset="0"/>
                          <a:cs typeface="+mn-cs"/>
                        </a:rPr>
                        <a:t>DIMENSIONES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chemeClr val="bg1"/>
                          </a:solidFill>
                          <a:latin typeface="Bebas Neue" panose="020B0606020202050201" pitchFamily="34" charset="0"/>
                          <a:ea typeface="Roboto Black" panose="02000000000000000000" pitchFamily="2" charset="0"/>
                          <a:cs typeface="+mn-cs"/>
                        </a:rPr>
                        <a:t>Descripción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25989"/>
                  </a:ext>
                </a:extLst>
              </a:tr>
              <a:tr h="428229">
                <a:tc>
                  <a:txBody>
                    <a:bodyPr/>
                    <a:lstStyle/>
                    <a:p>
                      <a:pPr marL="95250" indent="0" algn="l" fontAlgn="b">
                        <a:lnSpc>
                          <a:spcPct val="100000"/>
                        </a:lnSpc>
                      </a:pPr>
                      <a:r>
                        <a:rPr lang="es-CL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CT. Carga de trabajo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Exigencias sobre trabajadores y trabajadoras para cumplir con una cantidad de tareas en un tiempo acotado o limitado.</a:t>
                      </a:r>
                      <a:endParaRPr lang="es-CL" sz="1300" b="0" kern="1200" dirty="0">
                        <a:solidFill>
                          <a:srgbClr val="007B73"/>
                        </a:solidFill>
                        <a:latin typeface="Atkinson Hyperlegible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63176"/>
                  </a:ext>
                </a:extLst>
              </a:tr>
              <a:tr h="642343">
                <a:tc>
                  <a:txBody>
                    <a:bodyPr/>
                    <a:lstStyle/>
                    <a:p>
                      <a:pPr marL="95250" indent="0" algn="l" fontAlgn="b">
                        <a:lnSpc>
                          <a:spcPct val="100000"/>
                        </a:lnSpc>
                      </a:pPr>
                      <a:r>
                        <a:rPr lang="es-CL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EM. Exigencias emocionales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E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Capacidad de entender la situación emocional de otras personas que suele llevar a confundir sentimientos personales con los de la otra persona (usuario, cliente, alumno, paciente). También es exigencia de esconder las propias emociones durante el trabajo.</a:t>
                      </a:r>
                      <a:endParaRPr lang="es-CL" sz="1300" b="0" kern="1200" dirty="0">
                        <a:solidFill>
                          <a:srgbClr val="007B73"/>
                        </a:solidFill>
                        <a:latin typeface="Atkinson Hyperlegible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40403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marL="95250" indent="0" algn="l" fontAlgn="b">
                        <a:lnSpc>
                          <a:spcPct val="100000"/>
                        </a:lnSpc>
                      </a:pPr>
                      <a:r>
                        <a:rPr lang="es-CL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DP. Desarrollo profesional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Oportunidad de poner en práctica, desarrollar o adquirir conocimientos y habilidades con el trabajo.</a:t>
                      </a:r>
                      <a:endParaRPr lang="es-CL" sz="1300" b="0" kern="1200" dirty="0">
                        <a:solidFill>
                          <a:srgbClr val="007B73"/>
                        </a:solidFill>
                        <a:latin typeface="Atkinson Hyperlegible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21121"/>
                  </a:ext>
                </a:extLst>
              </a:tr>
              <a:tr h="428229">
                <a:tc>
                  <a:txBody>
                    <a:bodyPr/>
                    <a:lstStyle/>
                    <a:p>
                      <a:pPr marL="9525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RC. Reconocimiento y claridad de rol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E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Reconocimiento, respeto y rectitud en el trato personal desde las jefaturas, incluye definición de roles y responsabilidades.</a:t>
                      </a:r>
                      <a:endParaRPr lang="es-CL" sz="1300" b="0" kern="1200" dirty="0">
                        <a:solidFill>
                          <a:srgbClr val="007B73"/>
                        </a:solidFill>
                        <a:latin typeface="Atkinson Hyperlegible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24929"/>
                  </a:ext>
                </a:extLst>
              </a:tr>
              <a:tr h="428229">
                <a:tc>
                  <a:txBody>
                    <a:bodyPr/>
                    <a:lstStyle/>
                    <a:p>
                      <a:pPr marL="95250" indent="0" algn="l" fontAlgn="b">
                        <a:lnSpc>
                          <a:spcPct val="100000"/>
                        </a:lnSpc>
                      </a:pPr>
                      <a:r>
                        <a:rPr lang="es-CL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CR. Conflicto de rol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Sensación de molestia por las tareas que se consideran incongruentes entre sí, o por estar fuera del rol asignado.</a:t>
                      </a:r>
                      <a:endParaRPr lang="es-CL" sz="1300" b="0" kern="1200" dirty="0">
                        <a:solidFill>
                          <a:srgbClr val="007B73"/>
                        </a:solidFill>
                        <a:latin typeface="Atkinson Hyperlegible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81861"/>
                  </a:ext>
                </a:extLst>
              </a:tr>
              <a:tr h="525420">
                <a:tc>
                  <a:txBody>
                    <a:bodyPr/>
                    <a:lstStyle/>
                    <a:p>
                      <a:pPr marL="95250" indent="0" algn="l" fontAlgn="b">
                        <a:lnSpc>
                          <a:spcPct val="100000"/>
                        </a:lnSpc>
                      </a:pPr>
                      <a:r>
                        <a:rPr lang="es-CL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QL. Calidad de liderazgo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E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Expresión del mando en una jefatura manifestada en planificación del trabajo, resolución de conflictos, colaboración con subordinados y entrega de directrices de manera civilizada.</a:t>
                      </a:r>
                      <a:endParaRPr lang="es-CL" sz="1300" b="0" kern="1200" dirty="0">
                        <a:solidFill>
                          <a:srgbClr val="007B73"/>
                        </a:solidFill>
                        <a:latin typeface="Atkinson Hyperlegible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0208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marL="95250" indent="0" algn="l" fontAlgn="b">
                        <a:lnSpc>
                          <a:spcPct val="100000"/>
                        </a:lnSpc>
                      </a:pPr>
                      <a:r>
                        <a:rPr lang="es-CL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CM. Compañerismo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Sensación de pertenencia a un grupo o equipo de trabajo.</a:t>
                      </a:r>
                      <a:endParaRPr lang="es-CL" sz="1300" b="0" kern="1200" dirty="0">
                        <a:solidFill>
                          <a:srgbClr val="007B73"/>
                        </a:solidFill>
                        <a:latin typeface="Atkinson Hyperlegible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07011"/>
                  </a:ext>
                </a:extLst>
              </a:tr>
              <a:tr h="428229">
                <a:tc>
                  <a:txBody>
                    <a:bodyPr/>
                    <a:lstStyle/>
                    <a:p>
                      <a:pPr marL="9525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IT. Inseguridad con las condiciones de trabajo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E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Inseguridad ante cambios inesperados o arbitrarios en la forma, tareas, lugares, horarios en que se trabaja.</a:t>
                      </a:r>
                      <a:endParaRPr lang="es-CL" sz="1300" b="0" kern="1200" dirty="0">
                        <a:solidFill>
                          <a:srgbClr val="007B73"/>
                        </a:solidFill>
                        <a:latin typeface="Atkinson Hyperlegible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09430"/>
                  </a:ext>
                </a:extLst>
              </a:tr>
              <a:tr h="428229">
                <a:tc>
                  <a:txBody>
                    <a:bodyPr/>
                    <a:lstStyle/>
                    <a:p>
                      <a:pPr marL="9525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TV. Equilibrio trabajo y vida privada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Interferencia del trabajo con la vida privada o a la inversa.</a:t>
                      </a:r>
                      <a:endParaRPr lang="es-CL" sz="1300" b="0" kern="1200" dirty="0">
                        <a:solidFill>
                          <a:srgbClr val="007B73"/>
                        </a:solidFill>
                        <a:latin typeface="Atkinson Hyperlegible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66375"/>
                  </a:ext>
                </a:extLst>
              </a:tr>
              <a:tr h="428229">
                <a:tc>
                  <a:txBody>
                    <a:bodyPr/>
                    <a:lstStyle/>
                    <a:p>
                      <a:pPr marL="9525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CJ. Confianza y justicia organizacional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E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Grado de inseguridad o confianza hacia la institución empleadora, incluyendo la repartición equitativa de tareas y beneficios y solución justa de los conflictos.</a:t>
                      </a:r>
                      <a:endParaRPr lang="es-CL" sz="1300" b="0" kern="1200" dirty="0">
                        <a:solidFill>
                          <a:srgbClr val="007B73"/>
                        </a:solidFill>
                        <a:latin typeface="Atkinson Hyperlegible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00192"/>
                  </a:ext>
                </a:extLst>
              </a:tr>
              <a:tr h="408664">
                <a:tc>
                  <a:txBody>
                    <a:bodyPr/>
                    <a:lstStyle/>
                    <a:p>
                      <a:pPr marL="95250" indent="0" algn="l" fontAlgn="b">
                        <a:lnSpc>
                          <a:spcPct val="100000"/>
                        </a:lnSpc>
                      </a:pPr>
                      <a:r>
                        <a:rPr lang="es-CL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VU. Vulnerabilidad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Temor ante un trato injusto en la institución empleadora o ante represalias por el ejercicio de los derechos.</a:t>
                      </a:r>
                      <a:endParaRPr lang="es-CL" sz="1300" b="0" kern="1200" dirty="0">
                        <a:solidFill>
                          <a:srgbClr val="007B73"/>
                        </a:solidFill>
                        <a:latin typeface="Atkinson Hyperlegible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8613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marL="95250" indent="0" algn="l" fontAlgn="b">
                        <a:lnSpc>
                          <a:spcPct val="100000"/>
                        </a:lnSpc>
                      </a:pPr>
                      <a:r>
                        <a:rPr lang="es-CL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VA. Violencia y acoso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E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b">
                        <a:lnSpc>
                          <a:spcPct val="100000"/>
                        </a:lnSpc>
                      </a:pPr>
                      <a:r>
                        <a:rPr lang="es-MX" sz="13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Exposición a conductas intimidatorias, ofensivas y no deseadas.</a:t>
                      </a:r>
                      <a:endParaRPr lang="es-CL" sz="1300" b="0" kern="1200" dirty="0">
                        <a:solidFill>
                          <a:srgbClr val="007B73"/>
                        </a:solidFill>
                        <a:latin typeface="Atkinson Hyperlegible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0209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0336B83-D652-4F9E-9288-DC586676BCD2}"/>
              </a:ext>
            </a:extLst>
          </p:cNvPr>
          <p:cNvSpPr txBox="1"/>
          <p:nvPr/>
        </p:nvSpPr>
        <p:spPr>
          <a:xfrm>
            <a:off x="7142923" y="6322548"/>
            <a:ext cx="53870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i="1" dirty="0">
                <a:latin typeface="Atkinson Hyperlegible" pitchFamily="2" charset="0"/>
                <a:ea typeface="Roboto Light" panose="02000000000000000000" pitchFamily="2" charset="0"/>
              </a:rPr>
              <a:t>Fuente Superintendencia de Seguridad Social (SUSESO) para CEAL SM. </a:t>
            </a:r>
            <a:endParaRPr lang="es-CL" sz="1200" i="1" dirty="0">
              <a:latin typeface="Atkinson Hyperlegible" pitchFamily="2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D2DC022-3FC7-4D2D-A5F5-CF2CE9C41941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0A7F35F-08C8-4AFE-AF90-1485925A94F3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15BDB88-D8A3-4737-A89C-B2B327010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6DE0DA3-4B88-4270-925E-4D8B4CA9A553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A1B1876-B9C1-4472-9BFF-655DB12A0319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3173108-0A99-4177-99A8-86A0D0D94AF8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70448A8-7A67-4535-B2EB-C7148D4F9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85BBC29-1282-4471-80DF-D0244A32EAE6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388D81D-4C99-4929-8B32-5255299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1FB2487-E385-4D3E-8227-D0BE042409FF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61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trella: 4 puntas 9">
            <a:extLst>
              <a:ext uri="{FF2B5EF4-FFF2-40B4-BE49-F238E27FC236}">
                <a16:creationId xmlns:a16="http://schemas.microsoft.com/office/drawing/2014/main" id="{632FDC8F-454F-467A-929F-3BEF6E20613A}"/>
              </a:ext>
            </a:extLst>
          </p:cNvPr>
          <p:cNvSpPr/>
          <p:nvPr/>
        </p:nvSpPr>
        <p:spPr>
          <a:xfrm>
            <a:off x="5999204" y="2574032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5E6DCB1-8DC1-4179-A9DF-9DCBDA5EC141}"/>
              </a:ext>
            </a:extLst>
          </p:cNvPr>
          <p:cNvGrpSpPr/>
          <p:nvPr/>
        </p:nvGrpSpPr>
        <p:grpSpPr>
          <a:xfrm>
            <a:off x="3195762" y="2676800"/>
            <a:ext cx="5800476" cy="1504400"/>
            <a:chOff x="3338980" y="2820999"/>
            <a:chExt cx="5800476" cy="1504400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39F4B9D-30F8-46ED-A308-F5723690AC0B}"/>
                </a:ext>
              </a:extLst>
            </p:cNvPr>
            <p:cNvSpPr txBox="1"/>
            <p:nvPr/>
          </p:nvSpPr>
          <p:spPr>
            <a:xfrm>
              <a:off x="3338981" y="2820999"/>
              <a:ext cx="5800475" cy="896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3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Bebas Neue" panose="020B0606020202050201" pitchFamily="34" charset="0"/>
                  <a:ea typeface="Roboto Medium" panose="02000000000000000000" pitchFamily="2" charset="0"/>
                </a:rPr>
                <a:t>¿cuáles fueron los resultados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ebas Neue" panose="020B0606020202050201" pitchFamily="34" charset="0"/>
                <a:ea typeface="Roboto Medium" panose="02000000000000000000" pitchFamily="2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6C9BF3B-1F95-4061-80E3-8857A0A25B63}"/>
                </a:ext>
              </a:extLst>
            </p:cNvPr>
            <p:cNvSpPr txBox="1"/>
            <p:nvPr/>
          </p:nvSpPr>
          <p:spPr>
            <a:xfrm>
              <a:off x="3338980" y="3429000"/>
              <a:ext cx="5800475" cy="896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3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Bebas Neue" panose="020B0606020202050201" pitchFamily="34" charset="0"/>
                  <a:ea typeface="Roboto Medium" panose="02000000000000000000" pitchFamily="2" charset="0"/>
                </a:rPr>
                <a:t>Por zona?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ebas Neue" panose="020B0606020202050201" pitchFamily="34" charset="0"/>
                <a:ea typeface="Roboto Medium" panose="02000000000000000000" pitchFamily="2" charset="0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64197C03-DB19-45CC-985B-880780316589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5294065-7A2D-46B7-9463-59038F89973C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924E8C5-714B-4E85-BE02-8F4D810F7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D51FDF-7927-457A-A53E-89C8776CA8E1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9213A88-60BF-4908-8CB3-2FD267C6E078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E06F327-3B9F-43B4-B509-10C24F2EBBC4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8FC6C19-38E9-4C6A-8827-53714C2D0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3DF736E-BD6F-49CA-B96B-2637278B62C7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66E5D97-11A2-49D3-B9B8-44AAFF293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BC8506F-6C98-4A62-A8FD-F9B8D7364421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CB0367B-2855-4750-A1D3-72663397F7B2}"/>
              </a:ext>
            </a:extLst>
          </p:cNvPr>
          <p:cNvSpPr txBox="1"/>
          <p:nvPr/>
        </p:nvSpPr>
        <p:spPr>
          <a:xfrm>
            <a:off x="7719834" y="724721"/>
            <a:ext cx="4636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NORTE</a:t>
            </a:r>
            <a:r>
              <a:rPr lang="en-US" sz="40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s-CL" sz="40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  <a:sym typeface="Wingdings 2" panose="05020102010507070707" pitchFamily="18" charset="2"/>
              </a:rPr>
              <a:t>|</a:t>
            </a:r>
            <a:r>
              <a:rPr lang="en-US" sz="32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3200" dirty="0" err="1">
                <a:solidFill>
                  <a:srgbClr val="007B73"/>
                </a:solidFill>
                <a:latin typeface="Atkinson Hyperlegible" pitchFamily="2" charset="0"/>
                <a:ea typeface="Roboto Condensed" panose="02000000000000000000" pitchFamily="2" charset="0"/>
              </a:rPr>
              <a:t>Riesgo</a:t>
            </a:r>
            <a:r>
              <a:rPr lang="en-US" sz="3200" dirty="0">
                <a:solidFill>
                  <a:srgbClr val="007B73"/>
                </a:solidFill>
                <a:latin typeface="Atkinson Hyperlegible" pitchFamily="2" charset="0"/>
                <a:ea typeface="Roboto Condensed" panose="02000000000000000000" pitchFamily="2" charset="0"/>
              </a:rPr>
              <a:t> bajo</a:t>
            </a:r>
            <a:endParaRPr lang="en-US" sz="4000" dirty="0">
              <a:solidFill>
                <a:srgbClr val="007B73"/>
              </a:solidFill>
              <a:latin typeface="Atkinson Hyperlegible" pitchFamily="2" charset="0"/>
              <a:ea typeface="Roboto Black" panose="02000000000000000000" pitchFamily="2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14A3F89-8C90-4E50-B6C4-F7E3C95FE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" t="7866" r="19028" b="23596"/>
          <a:stretch/>
        </p:blipFill>
        <p:spPr>
          <a:xfrm>
            <a:off x="558353" y="1414002"/>
            <a:ext cx="7447259" cy="420730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5C3C3DC-1A52-4363-A48D-35FE1421F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64"/>
          <a:stretch/>
        </p:blipFill>
        <p:spPr>
          <a:xfrm>
            <a:off x="7548111" y="5108659"/>
            <a:ext cx="3873347" cy="67067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25A47F6-9C03-493D-B5D7-89F1CB83A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11" y="1827379"/>
            <a:ext cx="2489807" cy="57600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FC099B6-4563-45C2-9D88-D2F4A525A870}"/>
              </a:ext>
            </a:extLst>
          </p:cNvPr>
          <p:cNvSpPr/>
          <p:nvPr/>
        </p:nvSpPr>
        <p:spPr>
          <a:xfrm>
            <a:off x="1226235" y="1966349"/>
            <a:ext cx="6111493" cy="29806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61719E4-B379-4F4E-8DEF-6D1739CA015D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7618B41-3703-4CF6-8B80-0869E1B6BBBB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88E5CAE-8730-44F3-8180-49B50415C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AE331C3-73E6-4B68-987D-06688CE44FA8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34F5140-4220-44E3-B639-E705D9F928F2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4012A778-995C-4C13-B55D-E1CCADA6E9D0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F84FDB1-1B1A-4D69-81A0-0BC57D951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68B47F8-ABA1-4EB6-9BF9-EBB43CF6D65E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9ADC71D-4F74-46FB-BC9D-7E6213B1F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84E7C459-1932-4E13-9B16-5EA478BC8C9B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4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792EFC1-7A17-4975-8207-2BD1F3484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51943"/>
              </p:ext>
            </p:extLst>
          </p:nvPr>
        </p:nvGraphicFramePr>
        <p:xfrm>
          <a:off x="1044739" y="1165394"/>
          <a:ext cx="10102522" cy="4892997"/>
        </p:xfrm>
        <a:graphic>
          <a:graphicData uri="http://schemas.openxmlformats.org/drawingml/2006/table">
            <a:tbl>
              <a:tblPr/>
              <a:tblGrid>
                <a:gridCol w="4422799">
                  <a:extLst>
                    <a:ext uri="{9D8B030D-6E8A-4147-A177-3AD203B41FA5}">
                      <a16:colId xmlns:a16="http://schemas.microsoft.com/office/drawing/2014/main" val="2239763066"/>
                    </a:ext>
                  </a:extLst>
                </a:gridCol>
                <a:gridCol w="1092246">
                  <a:extLst>
                    <a:ext uri="{9D8B030D-6E8A-4147-A177-3AD203B41FA5}">
                      <a16:colId xmlns:a16="http://schemas.microsoft.com/office/drawing/2014/main" val="3287746277"/>
                    </a:ext>
                  </a:extLst>
                </a:gridCol>
                <a:gridCol w="1372688">
                  <a:extLst>
                    <a:ext uri="{9D8B030D-6E8A-4147-A177-3AD203B41FA5}">
                      <a16:colId xmlns:a16="http://schemas.microsoft.com/office/drawing/2014/main" val="3098523769"/>
                    </a:ext>
                  </a:extLst>
                </a:gridCol>
                <a:gridCol w="1387448">
                  <a:extLst>
                    <a:ext uri="{9D8B030D-6E8A-4147-A177-3AD203B41FA5}">
                      <a16:colId xmlns:a16="http://schemas.microsoft.com/office/drawing/2014/main" val="1369161222"/>
                    </a:ext>
                  </a:extLst>
                </a:gridCol>
                <a:gridCol w="1827341">
                  <a:extLst>
                    <a:ext uri="{9D8B030D-6E8A-4147-A177-3AD203B41FA5}">
                      <a16:colId xmlns:a16="http://schemas.microsoft.com/office/drawing/2014/main" val="64501198"/>
                    </a:ext>
                  </a:extLst>
                </a:gridCol>
              </a:tblGrid>
              <a:tr h="424393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 Black" panose="02000000000000000000" pitchFamily="2" charset="0"/>
                          <a:cs typeface="+mn-cs"/>
                        </a:rPr>
                        <a:t>ZONA NORTE - DIMENSIONES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 Black" panose="02000000000000000000" pitchFamily="2" charset="0"/>
                          <a:cs typeface="+mn-cs"/>
                        </a:rPr>
                        <a:t>Prevalencia del Riesgo (%)</a:t>
                      </a:r>
                    </a:p>
                  </a:txBody>
                  <a:tcPr marL="88046" marR="88046" marT="44023" marB="44023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125989"/>
                  </a:ext>
                </a:extLst>
              </a:tr>
              <a:tr h="762977">
                <a:tc vMerge="1">
                  <a:txBody>
                    <a:bodyPr/>
                    <a:lstStyle/>
                    <a:p>
                      <a:pPr algn="l" fontAlgn="b"/>
                      <a:r>
                        <a:rPr lang="es-CL" sz="2000" kern="1200" dirty="0">
                          <a:solidFill>
                            <a:srgbClr val="007B73"/>
                          </a:solidFill>
                          <a:latin typeface="Roboto Black" panose="02000000000000000000" pitchFamily="2" charset="0"/>
                          <a:ea typeface="Roboto Black" panose="02000000000000000000" pitchFamily="2" charset="0"/>
                          <a:cs typeface="+mn-cs"/>
                        </a:rPr>
                        <a:t>ZONA NORTE - DIMENSIONES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Bajo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 Medio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 Alto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Riesgo No Óptimo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256978"/>
                  </a:ext>
                </a:extLst>
              </a:tr>
              <a:tr h="30801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CT. Carga de trabajo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16,30%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38,50%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45,20%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83,70%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63176"/>
                  </a:ext>
                </a:extLst>
              </a:tr>
              <a:tr h="30801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EM. Exigencias emocionales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19,70%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41,00%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39,30%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80,30%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40403"/>
                  </a:ext>
                </a:extLst>
              </a:tr>
              <a:tr h="30801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DP. Desarrollo profesional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46,50%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41,50%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12,00%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53,50%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21121"/>
                  </a:ext>
                </a:extLst>
              </a:tr>
              <a:tr h="30801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RC. Reconocimiento y claridad de rol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45,10%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30,80%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24,10%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54,90%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24929"/>
                  </a:ext>
                </a:extLst>
              </a:tr>
              <a:tr h="30801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CR. Conflicto de rol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35,80%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35,60%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28,60%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64,20%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81861"/>
                  </a:ext>
                </a:extLst>
              </a:tr>
              <a:tr h="30801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QL. Calidad de liderazgo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53,70%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29,90%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16,40%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46,30%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0208"/>
                  </a:ext>
                </a:extLst>
              </a:tr>
              <a:tr h="30801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CM. Compañerismo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27,10%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42,50%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30,40%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72,90%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07011"/>
                  </a:ext>
                </a:extLst>
              </a:tr>
              <a:tr h="30801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IT. Inseguridad con las condiciones de trabajo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55,80%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24,30%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19,90%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44,20%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09430"/>
                  </a:ext>
                </a:extLst>
              </a:tr>
              <a:tr h="30801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TV. Equilibrio trabajo y vida privada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34,20%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30,20%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35,60%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65,80%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66375"/>
                  </a:ext>
                </a:extLst>
              </a:tr>
              <a:tr h="30801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CJ. Confianza y justicia organizacional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50,10%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26,50%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23,40%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49,90%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00192"/>
                  </a:ext>
                </a:extLst>
              </a:tr>
              <a:tr h="30801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VU. Vulnerabilidad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22,70%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47,90%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29,30%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77,20%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8613"/>
                  </a:ext>
                </a:extLst>
              </a:tr>
              <a:tr h="30801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VA. Violencia y acoso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62,00%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37,80%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0,10%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37,90%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02095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213CBF57-AD69-4FDA-B0C9-2ADF345B4074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160EC77-8A55-4F39-94F4-39C0CFA411B9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5C1985C-2217-4990-8C29-55AC3C7C7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C69EB656-F094-44B0-85C2-CD5681CD3692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86EC336-9B15-4DDA-BC21-DBA574996990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8CEB181-D9FE-4F80-950C-14C87560C0FC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F6309581-87A8-46FE-BC90-822708BE1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7F49CF8-3CFC-4F4C-8395-A54F427593E1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E5D2025-F1BD-4966-96D6-804A307AC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6DCE86B-3B5F-4ABA-BD01-FD4170120B0F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6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3F00136-7CF8-4395-91DA-B470DDE9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" t="1198" r="21264" b="11567"/>
          <a:stretch/>
        </p:blipFill>
        <p:spPr>
          <a:xfrm>
            <a:off x="508883" y="1584628"/>
            <a:ext cx="7483650" cy="41116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A60AF75-9A8B-4893-BB1D-E6303BC20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87" y="4785391"/>
            <a:ext cx="2860243" cy="5882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3EB8EB3-2568-41FB-BF6A-81048B68F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968" y="3656703"/>
            <a:ext cx="2878362" cy="588278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FC099B6-4563-45C2-9D88-D2F4A525A870}"/>
              </a:ext>
            </a:extLst>
          </p:cNvPr>
          <p:cNvSpPr/>
          <p:nvPr/>
        </p:nvSpPr>
        <p:spPr>
          <a:xfrm>
            <a:off x="1152264" y="3801812"/>
            <a:ext cx="6111493" cy="29806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8CFC603-9DD8-49AE-B7B8-31E1AE027226}"/>
              </a:ext>
            </a:extLst>
          </p:cNvPr>
          <p:cNvSpPr/>
          <p:nvPr/>
        </p:nvSpPr>
        <p:spPr>
          <a:xfrm>
            <a:off x="1152264" y="4930500"/>
            <a:ext cx="6111493" cy="29806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7F158A-38B3-49D4-99F7-0839CEDF8962}"/>
              </a:ext>
            </a:extLst>
          </p:cNvPr>
          <p:cNvSpPr txBox="1"/>
          <p:nvPr/>
        </p:nvSpPr>
        <p:spPr>
          <a:xfrm>
            <a:off x="7583087" y="776445"/>
            <a:ext cx="4636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Centro</a:t>
            </a:r>
            <a:r>
              <a:rPr lang="en-US" sz="40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s-CL" sz="40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  <a:sym typeface="Wingdings 2" panose="05020102010507070707" pitchFamily="18" charset="2"/>
              </a:rPr>
              <a:t>|</a:t>
            </a:r>
            <a:r>
              <a:rPr lang="en-US" sz="32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3200" dirty="0">
                <a:solidFill>
                  <a:srgbClr val="007B73"/>
                </a:solidFill>
                <a:latin typeface="Atkinson Hyperlegible" pitchFamily="2" charset="0"/>
                <a:ea typeface="Roboto Condensed" panose="02000000000000000000" pitchFamily="2" charset="0"/>
              </a:rPr>
              <a:t>Riesgo bajo</a:t>
            </a:r>
            <a:endParaRPr lang="en-US" sz="4000" dirty="0">
              <a:solidFill>
                <a:srgbClr val="007B73"/>
              </a:solidFill>
              <a:latin typeface="Atkinson Hyperlegible" pitchFamily="2" charset="0"/>
              <a:ea typeface="Roboto Black" panose="02000000000000000000" pitchFamily="2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300E8AF-8078-4D6D-9343-482A9B23AB6E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C5B4F7E-E513-49AD-9D53-625DFE7206FA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EDD6B8C-3B38-4791-BBE1-D5D7024AF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EF3C729-BF14-485D-B098-48C506206F62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43E8A0F-B5B8-4D05-A103-5C7F3606B418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7F970D5E-A267-4694-A1AF-AE76347EAA79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1E6D8EB-E36D-4D09-BB90-864B106E1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2A2471A-5FC0-4AB9-A317-2B8D1AAE9CD8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E2A76C4-C07A-4997-9F04-1BC8EE14C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E051DEF-73CC-4760-9445-EA6A4022C947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4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0590A5F6-A7B5-4073-BB35-978DB57F4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05926"/>
              </p:ext>
            </p:extLst>
          </p:nvPr>
        </p:nvGraphicFramePr>
        <p:xfrm>
          <a:off x="1268201" y="1275526"/>
          <a:ext cx="9655598" cy="4792516"/>
        </p:xfrm>
        <a:graphic>
          <a:graphicData uri="http://schemas.openxmlformats.org/drawingml/2006/table">
            <a:tbl>
              <a:tblPr/>
              <a:tblGrid>
                <a:gridCol w="4227140">
                  <a:extLst>
                    <a:ext uri="{9D8B030D-6E8A-4147-A177-3AD203B41FA5}">
                      <a16:colId xmlns:a16="http://schemas.microsoft.com/office/drawing/2014/main" val="2239763066"/>
                    </a:ext>
                  </a:extLst>
                </a:gridCol>
                <a:gridCol w="1043926">
                  <a:extLst>
                    <a:ext uri="{9D8B030D-6E8A-4147-A177-3AD203B41FA5}">
                      <a16:colId xmlns:a16="http://schemas.microsoft.com/office/drawing/2014/main" val="3287746277"/>
                    </a:ext>
                  </a:extLst>
                </a:gridCol>
                <a:gridCol w="1311962">
                  <a:extLst>
                    <a:ext uri="{9D8B030D-6E8A-4147-A177-3AD203B41FA5}">
                      <a16:colId xmlns:a16="http://schemas.microsoft.com/office/drawing/2014/main" val="3098523769"/>
                    </a:ext>
                  </a:extLst>
                </a:gridCol>
                <a:gridCol w="1326069">
                  <a:extLst>
                    <a:ext uri="{9D8B030D-6E8A-4147-A177-3AD203B41FA5}">
                      <a16:colId xmlns:a16="http://schemas.microsoft.com/office/drawing/2014/main" val="1369161222"/>
                    </a:ext>
                  </a:extLst>
                </a:gridCol>
                <a:gridCol w="1746501">
                  <a:extLst>
                    <a:ext uri="{9D8B030D-6E8A-4147-A177-3AD203B41FA5}">
                      <a16:colId xmlns:a16="http://schemas.microsoft.com/office/drawing/2014/main" val="64501198"/>
                    </a:ext>
                  </a:extLst>
                </a:gridCol>
              </a:tblGrid>
              <a:tr h="414456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 Black" panose="02000000000000000000" pitchFamily="2" charset="0"/>
                          <a:cs typeface="+mn-cs"/>
                        </a:rPr>
                        <a:t>ZONA CENTRO - DIMENSIONES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 Black" panose="02000000000000000000" pitchFamily="2" charset="0"/>
                          <a:cs typeface="+mn-cs"/>
                        </a:rPr>
                        <a:t>Prevalencia del Riesgo (%)</a:t>
                      </a:r>
                    </a:p>
                  </a:txBody>
                  <a:tcPr marL="86438" marR="86438" marT="43219" marB="43219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125989"/>
                  </a:ext>
                </a:extLst>
              </a:tr>
              <a:tr h="744624">
                <a:tc vMerge="1">
                  <a:txBody>
                    <a:bodyPr/>
                    <a:lstStyle/>
                    <a:p>
                      <a:pPr algn="l" fontAlgn="b"/>
                      <a:r>
                        <a:rPr lang="es-CL" sz="2000" kern="1200" dirty="0">
                          <a:solidFill>
                            <a:srgbClr val="007B73"/>
                          </a:solidFill>
                          <a:latin typeface="Roboto Black" panose="02000000000000000000" pitchFamily="2" charset="0"/>
                          <a:ea typeface="Roboto Black" panose="02000000000000000000" pitchFamily="2" charset="0"/>
                          <a:cs typeface="+mn-cs"/>
                        </a:rPr>
                        <a:t>ZONA NORTE - DIMENSIONES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Bajo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 Medio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 Alto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Riesgo No Óptimo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256978"/>
                  </a:ext>
                </a:extLst>
              </a:tr>
              <a:tr h="2989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CT. Carga de trabajo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31,10%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35,60%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33,30%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68,90%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63176"/>
                  </a:ext>
                </a:extLst>
              </a:tr>
              <a:tr h="2989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EM. Exigencias emocionales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25,70%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38,90%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35,30%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74,20%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40403"/>
                  </a:ext>
                </a:extLst>
              </a:tr>
              <a:tr h="2989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DP. Desarrollo profesional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42,10%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39,90%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18,10%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58,00%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21121"/>
                  </a:ext>
                </a:extLst>
              </a:tr>
              <a:tr h="2989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RC. Reconocimiento y claridad de rol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51,40%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27,60%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21,00%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48,60%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24929"/>
                  </a:ext>
                </a:extLst>
              </a:tr>
              <a:tr h="2989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CR. Conflicto de rol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40,50%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31,80%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27,70%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59,50%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81861"/>
                  </a:ext>
                </a:extLst>
              </a:tr>
              <a:tr h="2989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QL. Calidad de liderazgo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51,70%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32,60%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15,80%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48,40%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0208"/>
                  </a:ext>
                </a:extLst>
              </a:tr>
              <a:tr h="2989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CM. Compañerismo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24,60%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41,40%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34,00%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75,40%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07011"/>
                  </a:ext>
                </a:extLst>
              </a:tr>
              <a:tr h="2989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IT. Inseguridad con las condiciones de trabajo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50,20%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23,10%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26,80%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49,90%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09430"/>
                  </a:ext>
                </a:extLst>
              </a:tr>
              <a:tr h="2989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TV. Equilibrio trabajo y vida privada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47,20%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26,40%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26,40%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52,80%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66375"/>
                  </a:ext>
                </a:extLst>
              </a:tr>
              <a:tr h="2989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CJ. Confianza y justicia organizacional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50,40%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24,30%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25,40%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49,70%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00192"/>
                  </a:ext>
                </a:extLst>
              </a:tr>
              <a:tr h="2989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VU. Vulnerabilidad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26,90%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47,80%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25,30%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73,10%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8613"/>
                  </a:ext>
                </a:extLst>
              </a:tr>
              <a:tr h="2989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VA. Violencia y acoso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59,70%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39,90%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0,50%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40,40%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02095"/>
                  </a:ext>
                </a:extLst>
              </a:tr>
            </a:tbl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id="{A46ECB27-37FC-4C08-A816-E57AE0A70F9A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8F1A4A3-2A7E-4F0C-A110-61D17B945764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3700660-7675-4C8A-8967-B08B11AF2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948A193-0A45-4C7C-9E5D-3FF419964ECC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69B869B-C7AB-4226-B757-292B962D496D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B2C7C04-EFE9-425E-976E-92AB146D0A35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757812EC-34A9-456D-8A1D-FD9F12786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7E4E331-BBDE-44DB-A3D4-B36C668FA277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A772D86-0DD7-4E58-AFB4-272B3BCF3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287298C-51A6-46ED-AC67-004702D6C0FF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8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CB0367B-2855-4750-A1D3-72663397F7B2}"/>
              </a:ext>
            </a:extLst>
          </p:cNvPr>
          <p:cNvSpPr txBox="1"/>
          <p:nvPr/>
        </p:nvSpPr>
        <p:spPr>
          <a:xfrm>
            <a:off x="7878596" y="753743"/>
            <a:ext cx="4636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sur</a:t>
            </a:r>
            <a:r>
              <a:rPr lang="en-US" sz="40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s-CL" sz="40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  <a:sym typeface="Wingdings 2" panose="05020102010507070707" pitchFamily="18" charset="2"/>
              </a:rPr>
              <a:t>|</a:t>
            </a:r>
            <a:r>
              <a:rPr lang="en-US" sz="32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3200" dirty="0" err="1">
                <a:solidFill>
                  <a:srgbClr val="007B73"/>
                </a:solidFill>
                <a:latin typeface="Atkinson Hyperlegible" pitchFamily="2" charset="0"/>
                <a:ea typeface="Roboto Condensed" panose="02000000000000000000" pitchFamily="2" charset="0"/>
              </a:rPr>
              <a:t>Riesgo</a:t>
            </a:r>
            <a:r>
              <a:rPr lang="en-US" sz="3200" dirty="0">
                <a:solidFill>
                  <a:srgbClr val="007B73"/>
                </a:solidFill>
                <a:latin typeface="Atkinson Hyperlegible" pitchFamily="2" charset="0"/>
                <a:ea typeface="Roboto Condensed" panose="02000000000000000000" pitchFamily="2" charset="0"/>
              </a:rPr>
              <a:t> medio</a:t>
            </a:r>
            <a:endParaRPr lang="en-US" sz="4000" dirty="0">
              <a:solidFill>
                <a:srgbClr val="007B73"/>
              </a:solidFill>
              <a:latin typeface="Atkinson Hyperlegible" pitchFamily="2" charset="0"/>
              <a:ea typeface="Roboto Black" panose="020000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66021C-DB51-453F-AAF4-55730D522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" r="25050" b="12634"/>
          <a:stretch/>
        </p:blipFill>
        <p:spPr>
          <a:xfrm>
            <a:off x="524486" y="1461630"/>
            <a:ext cx="6973689" cy="40847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BF0497-CDB5-4A7E-85D0-BE5CCACA8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219" y="1821919"/>
            <a:ext cx="2139431" cy="46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CEE745-B0B0-4DE5-A530-131DC4732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219" y="2302475"/>
            <a:ext cx="2187387" cy="4805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20B3D7-558F-4863-AE97-C8AEF3E75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175" y="3623884"/>
            <a:ext cx="2139431" cy="451287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FC099B6-4563-45C2-9D88-D2F4A525A870}"/>
              </a:ext>
            </a:extLst>
          </p:cNvPr>
          <p:cNvSpPr/>
          <p:nvPr/>
        </p:nvSpPr>
        <p:spPr>
          <a:xfrm>
            <a:off x="1183404" y="1991859"/>
            <a:ext cx="6218594" cy="29806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2C21ADB-D60F-47E6-8D24-FC26C635556E}"/>
              </a:ext>
            </a:extLst>
          </p:cNvPr>
          <p:cNvSpPr/>
          <p:nvPr/>
        </p:nvSpPr>
        <p:spPr>
          <a:xfrm>
            <a:off x="1183403" y="2289919"/>
            <a:ext cx="6218593" cy="29806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F2F10D2-BB0E-4AD9-BB2D-B3404CAE8986}"/>
              </a:ext>
            </a:extLst>
          </p:cNvPr>
          <p:cNvSpPr/>
          <p:nvPr/>
        </p:nvSpPr>
        <p:spPr>
          <a:xfrm>
            <a:off x="1183403" y="3700498"/>
            <a:ext cx="6218593" cy="29806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745E964-6922-4C80-B247-07BD8A86A692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C931676-9AF4-417E-9AFC-1C03A594549F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563AA40-2FAC-4D45-B4A8-0389E71E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928E913-9E40-46CA-BA7A-89044A1D0D1A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69CC17DF-2BB6-4AB8-A153-2B0F6AA837A7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5B74CA69-1A34-460E-B17C-DE509EB64DBF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EAD590B9-FD06-406B-93CE-21B7A5EC8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E996C40-7D55-4121-ABF5-C59474BA6289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E49ECFAE-15D7-478C-9033-AE426A6498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6039EDFD-93CD-4366-978C-391867AD4906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6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CEFADA7-F618-4E20-A04F-6F01C261FC17}"/>
              </a:ext>
            </a:extLst>
          </p:cNvPr>
          <p:cNvSpPr txBox="1"/>
          <p:nvPr/>
        </p:nvSpPr>
        <p:spPr>
          <a:xfrm>
            <a:off x="2729447" y="2461327"/>
            <a:ext cx="6733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dirty="0">
                <a:solidFill>
                  <a:schemeClr val="bg2">
                    <a:lumMod val="25000"/>
                  </a:schemeClr>
                </a:solidFill>
                <a:latin typeface="Atkinson Hyperlegible" pitchFamily="2" charset="0"/>
                <a:ea typeface="Roboto Light" panose="02000000000000000000" pitchFamily="2" charset="0"/>
              </a:rPr>
              <a:t>Son aquellos aspectos del diseño del trabajo y la organización y gestión de éste, su contexto social y ambiental, que poseen el </a:t>
            </a:r>
            <a:r>
              <a:rPr lang="es-CL" sz="2000" b="1" dirty="0">
                <a:solidFill>
                  <a:schemeClr val="bg2">
                    <a:lumMod val="25000"/>
                  </a:schemeClr>
                </a:solidFill>
                <a:latin typeface="Atkinson Hyperlegible" pitchFamily="2" charset="0"/>
                <a:ea typeface="Roboto Light" panose="02000000000000000000" pitchFamily="2" charset="0"/>
              </a:rPr>
              <a:t>potencial de causar un daño psíquico o físico</a:t>
            </a:r>
            <a:r>
              <a:rPr lang="es-CL" sz="2000" dirty="0">
                <a:solidFill>
                  <a:schemeClr val="bg2">
                    <a:lumMod val="25000"/>
                  </a:schemeClr>
                </a:solidFill>
                <a:latin typeface="Atkinson Hyperlegible" pitchFamily="2" charset="0"/>
                <a:ea typeface="Roboto Light" panose="02000000000000000000" pitchFamily="2" charset="0"/>
              </a:rPr>
              <a:t> sobre los y las trabajadores/as</a:t>
            </a:r>
            <a:endParaRPr lang="es-CL" sz="2000" dirty="0">
              <a:solidFill>
                <a:schemeClr val="accent1"/>
              </a:solidFill>
              <a:latin typeface="Atkinson Hyperlegible" pitchFamily="2" charset="0"/>
              <a:ea typeface="Roboto Light" panose="02000000000000000000" pitchFamily="2" charset="0"/>
            </a:endParaRPr>
          </a:p>
        </p:txBody>
      </p:sp>
      <p:sp>
        <p:nvSpPr>
          <p:cNvPr id="7" name="Google Shape;121;p10">
            <a:extLst>
              <a:ext uri="{FF2B5EF4-FFF2-40B4-BE49-F238E27FC236}">
                <a16:creationId xmlns:a16="http://schemas.microsoft.com/office/drawing/2014/main" id="{69F60105-CD43-4D17-8C0D-2D2425695504}"/>
              </a:ext>
            </a:extLst>
          </p:cNvPr>
          <p:cNvSpPr/>
          <p:nvPr/>
        </p:nvSpPr>
        <p:spPr>
          <a:xfrm rot="5400000">
            <a:off x="3598572" y="2006905"/>
            <a:ext cx="485700" cy="768284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es-MX" dirty="0">
                <a:solidFill>
                  <a:schemeClr val="accent1"/>
                </a:solidFill>
                <a:latin typeface="Atkinson Hyperlegible" pitchFamily="2" charset="0"/>
                <a:sym typeface="Arial"/>
              </a:rPr>
              <a:t>No son iguales en todos los trabajadores o trabajadoras</a:t>
            </a:r>
            <a:endParaRPr dirty="0">
              <a:solidFill>
                <a:schemeClr val="accent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10" name="Estrella: 4 puntas 9">
            <a:extLst>
              <a:ext uri="{FF2B5EF4-FFF2-40B4-BE49-F238E27FC236}">
                <a16:creationId xmlns:a16="http://schemas.microsoft.com/office/drawing/2014/main" id="{632FDC8F-454F-467A-929F-3BEF6E20613A}"/>
              </a:ext>
            </a:extLst>
          </p:cNvPr>
          <p:cNvSpPr/>
          <p:nvPr/>
        </p:nvSpPr>
        <p:spPr>
          <a:xfrm>
            <a:off x="368381" y="5745559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BE50334-A7C0-4FA9-A28F-E8968F71A82D}"/>
              </a:ext>
            </a:extLst>
          </p:cNvPr>
          <p:cNvGrpSpPr/>
          <p:nvPr/>
        </p:nvGrpSpPr>
        <p:grpSpPr>
          <a:xfrm>
            <a:off x="4483933" y="948877"/>
            <a:ext cx="5933825" cy="831171"/>
            <a:chOff x="5519519" y="1573018"/>
            <a:chExt cx="5933825" cy="831171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2156848-4E6E-4037-A354-678A9839CB73}"/>
                </a:ext>
              </a:extLst>
            </p:cNvPr>
            <p:cNvSpPr txBox="1"/>
            <p:nvPr/>
          </p:nvSpPr>
          <p:spPr>
            <a:xfrm>
              <a:off x="5519519" y="1573018"/>
              <a:ext cx="58004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Bebas Neue" panose="020B0606020202050201" pitchFamily="34" charset="0"/>
                  <a:ea typeface="Roboto Medium" panose="02000000000000000000" pitchFamily="2" charset="0"/>
                </a:rPr>
                <a:t>¿QUÉ SON LOS FACTORES DE  RIESGOS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Bebas Neue" panose="020B0606020202050201" pitchFamily="34" charset="0"/>
                <a:ea typeface="Roboto Medium" panose="02000000000000000000" pitchFamily="2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BE5F11D-3F1F-4B89-A482-55FA965B5D69}"/>
                </a:ext>
              </a:extLst>
            </p:cNvPr>
            <p:cNvSpPr txBox="1"/>
            <p:nvPr/>
          </p:nvSpPr>
          <p:spPr>
            <a:xfrm>
              <a:off x="5652869" y="1973302"/>
              <a:ext cx="58004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Bebas Neue" panose="020B0606020202050201" pitchFamily="34" charset="0"/>
                  <a:ea typeface="Roboto Medium" panose="02000000000000000000" pitchFamily="2" charset="0"/>
                </a:rPr>
                <a:t>PSICOSOCIALES EN EL TRABAJO?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Bebas Neue" panose="020B0606020202050201" pitchFamily="34" charset="0"/>
                <a:ea typeface="Roboto Medium" panose="02000000000000000000" pitchFamily="2" charset="0"/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15DB292-DA21-4B96-964E-4C733E9627E8}"/>
              </a:ext>
            </a:extLst>
          </p:cNvPr>
          <p:cNvSpPr txBox="1"/>
          <p:nvPr/>
        </p:nvSpPr>
        <p:spPr>
          <a:xfrm>
            <a:off x="2729448" y="3903698"/>
            <a:ext cx="6733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600" i="1" dirty="0">
                <a:solidFill>
                  <a:schemeClr val="bg2">
                    <a:lumMod val="25000"/>
                  </a:schemeClr>
                </a:solidFill>
                <a:latin typeface="Atkinson Hyperlegible" pitchFamily="2" charset="0"/>
                <a:ea typeface="Roboto Light" panose="02000000000000000000" pitchFamily="2" charset="0"/>
              </a:rPr>
              <a:t>Se identifican y miden con el Cuestionario de Evaluación Ambiental Laboral - Salud Mental de la Superintendencia de la Seguridad Social (CEAL-SM/SUSESO)</a:t>
            </a:r>
            <a:endParaRPr lang="es-CL" sz="1600" i="1" dirty="0">
              <a:solidFill>
                <a:schemeClr val="accent1"/>
              </a:solidFill>
              <a:latin typeface="Atkinson Hyperlegible" pitchFamily="2" charset="0"/>
              <a:ea typeface="Roboto Light" panose="020000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6AEA701-EA8F-4484-9418-D049233129FB}"/>
              </a:ext>
            </a:extLst>
          </p:cNvPr>
          <p:cNvSpPr txBox="1"/>
          <p:nvPr/>
        </p:nvSpPr>
        <p:spPr>
          <a:xfrm>
            <a:off x="6782440" y="6278407"/>
            <a:ext cx="6733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i="1" dirty="0">
                <a:solidFill>
                  <a:schemeClr val="bg2">
                    <a:lumMod val="25000"/>
                  </a:schemeClr>
                </a:solidFill>
                <a:latin typeface="Atkinson Hyperlegible" pitchFamily="2" charset="0"/>
                <a:ea typeface="Roboto Light" panose="02000000000000000000" pitchFamily="2" charset="0"/>
              </a:rPr>
              <a:t>Fuente: Superintendencia de Seguridad Social (SUSESO)</a:t>
            </a:r>
            <a:endParaRPr lang="es-CL" sz="1200" i="1" dirty="0">
              <a:solidFill>
                <a:schemeClr val="accent1"/>
              </a:solidFill>
              <a:latin typeface="Atkinson Hyperlegible" pitchFamily="2" charset="0"/>
              <a:ea typeface="Roboto Light" panose="02000000000000000000" pitchFamily="2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D382EF5-D3E5-4BE8-95FC-BB35A6400570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2FB751A-94DC-40A2-A635-FAB61C8390BC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25745C6D-8C12-475F-B77D-85DB7C10D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52AACE7-CA80-4288-BBB4-A43206F04E46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8F548D-6746-4C48-AA71-04814F83E581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541E4101-BDF8-4D23-951A-BEBDF2788321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A82BF069-4778-4DE2-8BB0-6B0EB931A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14AFF32-799F-45B7-A181-EFA2AF1702A7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F6C573D1-F87E-49C3-9A6D-147E9644A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48762E1F-0F27-4719-AFAF-5416B8A56185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88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687670F-7F38-41D3-91DF-1295DF39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39"/>
              </p:ext>
            </p:extLst>
          </p:nvPr>
        </p:nvGraphicFramePr>
        <p:xfrm>
          <a:off x="1194768" y="1256878"/>
          <a:ext cx="9802464" cy="4829859"/>
        </p:xfrm>
        <a:graphic>
          <a:graphicData uri="http://schemas.openxmlformats.org/drawingml/2006/table">
            <a:tbl>
              <a:tblPr/>
              <a:tblGrid>
                <a:gridCol w="4291436">
                  <a:extLst>
                    <a:ext uri="{9D8B030D-6E8A-4147-A177-3AD203B41FA5}">
                      <a16:colId xmlns:a16="http://schemas.microsoft.com/office/drawing/2014/main" val="2239763066"/>
                    </a:ext>
                  </a:extLst>
                </a:gridCol>
                <a:gridCol w="1059804">
                  <a:extLst>
                    <a:ext uri="{9D8B030D-6E8A-4147-A177-3AD203B41FA5}">
                      <a16:colId xmlns:a16="http://schemas.microsoft.com/office/drawing/2014/main" val="3287746277"/>
                    </a:ext>
                  </a:extLst>
                </a:gridCol>
                <a:gridCol w="1331918">
                  <a:extLst>
                    <a:ext uri="{9D8B030D-6E8A-4147-A177-3AD203B41FA5}">
                      <a16:colId xmlns:a16="http://schemas.microsoft.com/office/drawing/2014/main" val="3098523769"/>
                    </a:ext>
                  </a:extLst>
                </a:gridCol>
                <a:gridCol w="1346239">
                  <a:extLst>
                    <a:ext uri="{9D8B030D-6E8A-4147-A177-3AD203B41FA5}">
                      <a16:colId xmlns:a16="http://schemas.microsoft.com/office/drawing/2014/main" val="1369161222"/>
                    </a:ext>
                  </a:extLst>
                </a:gridCol>
                <a:gridCol w="1773067">
                  <a:extLst>
                    <a:ext uri="{9D8B030D-6E8A-4147-A177-3AD203B41FA5}">
                      <a16:colId xmlns:a16="http://schemas.microsoft.com/office/drawing/2014/main" val="64501198"/>
                    </a:ext>
                  </a:extLst>
                </a:gridCol>
              </a:tblGrid>
              <a:tr h="422153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 Black" panose="02000000000000000000" pitchFamily="2" charset="0"/>
                          <a:cs typeface="+mn-cs"/>
                        </a:rPr>
                        <a:t>ZONA SUR - DIMENSIONES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 Black" panose="02000000000000000000" pitchFamily="2" charset="0"/>
                          <a:cs typeface="+mn-cs"/>
                        </a:rPr>
                        <a:t>Prevalencia del Riesgo (%)</a:t>
                      </a:r>
                    </a:p>
                  </a:txBody>
                  <a:tcPr marL="93010" marR="93010" marT="46505" marB="46505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125989"/>
                  </a:ext>
                </a:extLst>
              </a:tr>
              <a:tr h="759063">
                <a:tc vMerge="1">
                  <a:txBody>
                    <a:bodyPr/>
                    <a:lstStyle/>
                    <a:p>
                      <a:pPr algn="l" fontAlgn="b"/>
                      <a:r>
                        <a:rPr lang="es-CL" sz="2000" kern="1200" dirty="0">
                          <a:solidFill>
                            <a:srgbClr val="007B73"/>
                          </a:solidFill>
                          <a:latin typeface="Roboto Black" panose="02000000000000000000" pitchFamily="2" charset="0"/>
                          <a:ea typeface="Roboto Black" panose="02000000000000000000" pitchFamily="2" charset="0"/>
                          <a:cs typeface="+mn-cs"/>
                        </a:rPr>
                        <a:t>ZONA NORTE - DIMENSIONES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Bajo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 Medio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 Alto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8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Riesgo No Óptimo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256978"/>
                  </a:ext>
                </a:extLst>
              </a:tr>
              <a:tr h="30266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CT. Carga de trabajo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17,60%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31,80%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50,70%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82,50%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63176"/>
                  </a:ext>
                </a:extLst>
              </a:tr>
              <a:tr h="30266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EM. Exigencias emocionales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13,50%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38,20%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48,30%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86,50%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40403"/>
                  </a:ext>
                </a:extLst>
              </a:tr>
              <a:tr h="30266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DP. Desarrollo profesional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45,90%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39,90%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14,20%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54,10%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21121"/>
                  </a:ext>
                </a:extLst>
              </a:tr>
              <a:tr h="30266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RC. Reconocimiento y claridad de rol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41,90%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28,00%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30,10%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58,10%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24929"/>
                  </a:ext>
                </a:extLst>
              </a:tr>
              <a:tr h="30266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CR. Conflicto de rol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31,40%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33,10%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35,50%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68,60%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81861"/>
                  </a:ext>
                </a:extLst>
              </a:tr>
              <a:tr h="30266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QL. Calidad de liderazgo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45,30%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32,40%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22,30%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54,70%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0208"/>
                  </a:ext>
                </a:extLst>
              </a:tr>
              <a:tr h="30266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CM. Compañerismo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15,20%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33,70%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51,10%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84,80%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07011"/>
                  </a:ext>
                </a:extLst>
              </a:tr>
              <a:tr h="30266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IT. Inseguridad con las condiciones de trabajo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49,30%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27,70%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23,00%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50,70%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09430"/>
                  </a:ext>
                </a:extLst>
              </a:tr>
              <a:tr h="30266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TV. Equilibrio trabajo y vida privada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33,40%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30,70%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35,80%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66,50%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66375"/>
                  </a:ext>
                </a:extLst>
              </a:tr>
              <a:tr h="30266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CJ. Confianza y justicia organizacional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36,10%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31,80%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32,10%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63,90%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00192"/>
                  </a:ext>
                </a:extLst>
              </a:tr>
              <a:tr h="30266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VU. Vulnerabilidad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21,30%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43,20%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35,50%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78,70%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8613"/>
                  </a:ext>
                </a:extLst>
              </a:tr>
              <a:tr h="30266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VA. Violencia y acoso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54,10%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45,90%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0,00%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45,90%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02095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01E3A96-684E-47A1-9F00-9FDC460BAE48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BB8D3FE-5328-4F3D-8D3D-E1AA463AF23C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C8133EA-44B7-48FA-84E3-C2C9796F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D895A27-7636-4631-B7AD-69C2F16E9DF8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0150246-6707-4038-89BC-AD29BA69C7D2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6B7834C-77F9-46C4-951B-E93ADED6F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1F38CE2-EBF3-4732-95FE-84A4AC02567B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02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271D9F-6A53-49C3-ABF1-507577967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" t="3381" r="22210" b="11130"/>
          <a:stretch/>
        </p:blipFill>
        <p:spPr>
          <a:xfrm>
            <a:off x="762909" y="1588174"/>
            <a:ext cx="7024688" cy="421302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CB0367B-2855-4750-A1D3-72663397F7B2}"/>
              </a:ext>
            </a:extLst>
          </p:cNvPr>
          <p:cNvSpPr txBox="1"/>
          <p:nvPr/>
        </p:nvSpPr>
        <p:spPr>
          <a:xfrm>
            <a:off x="7555833" y="709481"/>
            <a:ext cx="4636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deduc</a:t>
            </a:r>
            <a:r>
              <a:rPr lang="en-US" sz="40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s-CL" sz="40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  <a:sym typeface="Wingdings 2" panose="05020102010507070707" pitchFamily="18" charset="2"/>
              </a:rPr>
              <a:t>|</a:t>
            </a:r>
            <a:r>
              <a:rPr lang="en-US" sz="32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3200" dirty="0" err="1">
                <a:solidFill>
                  <a:srgbClr val="007B73"/>
                </a:solidFill>
                <a:latin typeface="Atkinson Hyperlegible" pitchFamily="2" charset="0"/>
                <a:ea typeface="Roboto Condensed" panose="02000000000000000000" pitchFamily="2" charset="0"/>
              </a:rPr>
              <a:t>Riesgo</a:t>
            </a:r>
            <a:r>
              <a:rPr lang="en-US" sz="3200" dirty="0">
                <a:solidFill>
                  <a:srgbClr val="007B73"/>
                </a:solidFill>
                <a:latin typeface="Atkinson Hyperlegible" pitchFamily="2" charset="0"/>
                <a:ea typeface="Roboto Condensed" panose="02000000000000000000" pitchFamily="2" charset="0"/>
              </a:rPr>
              <a:t> medio</a:t>
            </a:r>
            <a:endParaRPr lang="en-US" sz="4000" dirty="0">
              <a:solidFill>
                <a:srgbClr val="007B73"/>
              </a:solidFill>
              <a:latin typeface="Atkinson Hyperlegible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FC099B6-4563-45C2-9D88-D2F4A525A870}"/>
              </a:ext>
            </a:extLst>
          </p:cNvPr>
          <p:cNvSpPr/>
          <p:nvPr/>
        </p:nvSpPr>
        <p:spPr>
          <a:xfrm>
            <a:off x="1219507" y="2001550"/>
            <a:ext cx="6111493" cy="29806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3BB45F0-6A58-400D-899E-D313B2BAF0DB}"/>
              </a:ext>
            </a:extLst>
          </p:cNvPr>
          <p:cNvSpPr/>
          <p:nvPr/>
        </p:nvSpPr>
        <p:spPr>
          <a:xfrm>
            <a:off x="1220496" y="2299609"/>
            <a:ext cx="6111493" cy="29806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DD58E7E-CB06-4B3B-B47A-A68B065B7115}"/>
              </a:ext>
            </a:extLst>
          </p:cNvPr>
          <p:cNvSpPr/>
          <p:nvPr/>
        </p:nvSpPr>
        <p:spPr>
          <a:xfrm>
            <a:off x="1219506" y="3819914"/>
            <a:ext cx="6111493" cy="29806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D7D789-3DD3-4036-9F38-A875E90DB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716" y="1882345"/>
            <a:ext cx="2115668" cy="4831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8230A21-27F1-4092-9F30-FE5576A7F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758" y="2320612"/>
            <a:ext cx="2099626" cy="48310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04E3D4D-9CA9-4AC6-B884-F567A1469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716" y="3733673"/>
            <a:ext cx="2148984" cy="483106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D40A30FC-2B8A-43F5-8EF5-0FA00D930F88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4186AAC-52BC-455E-AF2F-22E1D730203F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CAA674DA-DFEC-4781-8B2D-152E933C6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31BB37D-379A-46F4-B886-C8951A0D47A9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2043B85-9927-44D5-84F4-A013DFF036E9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689C67E8-16B1-400B-A05D-96EBE34FC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10F1804-171F-49BC-A82D-A125F09BB57E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0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660B52B-3265-4FF1-A1D3-CADE47419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010721"/>
              </p:ext>
            </p:extLst>
          </p:nvPr>
        </p:nvGraphicFramePr>
        <p:xfrm>
          <a:off x="1362111" y="1475220"/>
          <a:ext cx="9467778" cy="4471615"/>
        </p:xfrm>
        <a:graphic>
          <a:graphicData uri="http://schemas.openxmlformats.org/drawingml/2006/table">
            <a:tbl>
              <a:tblPr/>
              <a:tblGrid>
                <a:gridCol w="4144913">
                  <a:extLst>
                    <a:ext uri="{9D8B030D-6E8A-4147-A177-3AD203B41FA5}">
                      <a16:colId xmlns:a16="http://schemas.microsoft.com/office/drawing/2014/main" val="2239763066"/>
                    </a:ext>
                  </a:extLst>
                </a:gridCol>
                <a:gridCol w="1023620">
                  <a:extLst>
                    <a:ext uri="{9D8B030D-6E8A-4147-A177-3AD203B41FA5}">
                      <a16:colId xmlns:a16="http://schemas.microsoft.com/office/drawing/2014/main" val="3287746277"/>
                    </a:ext>
                  </a:extLst>
                </a:gridCol>
                <a:gridCol w="1286442">
                  <a:extLst>
                    <a:ext uri="{9D8B030D-6E8A-4147-A177-3AD203B41FA5}">
                      <a16:colId xmlns:a16="http://schemas.microsoft.com/office/drawing/2014/main" val="3098523769"/>
                    </a:ext>
                  </a:extLst>
                </a:gridCol>
                <a:gridCol w="1300274">
                  <a:extLst>
                    <a:ext uri="{9D8B030D-6E8A-4147-A177-3AD203B41FA5}">
                      <a16:colId xmlns:a16="http://schemas.microsoft.com/office/drawing/2014/main" val="1369161222"/>
                    </a:ext>
                  </a:extLst>
                </a:gridCol>
                <a:gridCol w="1712529">
                  <a:extLst>
                    <a:ext uri="{9D8B030D-6E8A-4147-A177-3AD203B41FA5}">
                      <a16:colId xmlns:a16="http://schemas.microsoft.com/office/drawing/2014/main" val="64501198"/>
                    </a:ext>
                  </a:extLst>
                </a:gridCol>
              </a:tblGrid>
              <a:tr h="402671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 Black" panose="02000000000000000000" pitchFamily="2" charset="0"/>
                          <a:cs typeface="+mn-cs"/>
                        </a:rPr>
                        <a:t>ZONA DEDUC - DIMENSIONES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 Black" panose="02000000000000000000" pitchFamily="2" charset="0"/>
                          <a:cs typeface="+mn-cs"/>
                        </a:rPr>
                        <a:t>Prevalencia del Riesgo (%)</a:t>
                      </a:r>
                    </a:p>
                  </a:txBody>
                  <a:tcPr marL="81125" marR="81125" marT="40563" marB="40563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125989"/>
                  </a:ext>
                </a:extLst>
              </a:tr>
              <a:tr h="536844">
                <a:tc vMerge="1">
                  <a:txBody>
                    <a:bodyPr/>
                    <a:lstStyle/>
                    <a:p>
                      <a:pPr algn="l" fontAlgn="b"/>
                      <a:r>
                        <a:rPr lang="es-CL" sz="2000" kern="1200" dirty="0">
                          <a:solidFill>
                            <a:srgbClr val="007B73"/>
                          </a:solidFill>
                          <a:latin typeface="Roboto Black" panose="02000000000000000000" pitchFamily="2" charset="0"/>
                          <a:ea typeface="Roboto Black" panose="02000000000000000000" pitchFamily="2" charset="0"/>
                          <a:cs typeface="+mn-cs"/>
                        </a:rPr>
                        <a:t>ZONA NORTE - DIMENSIONES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Bajo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 Medio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 Alto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Riesgo No Óptimo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256978"/>
                  </a:ext>
                </a:extLst>
              </a:tr>
              <a:tr h="2939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CT. Carga de trabajo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16,70%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33,30%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50,00%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83,30%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63176"/>
                  </a:ext>
                </a:extLst>
              </a:tr>
              <a:tr h="2939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EM. Exigencias emocionales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10,00%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46,70%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43,30%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90,00%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40403"/>
                  </a:ext>
                </a:extLst>
              </a:tr>
              <a:tr h="2939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DP. Desarrollo profesional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38,30%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45,00%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16,70%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61,70%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21121"/>
                  </a:ext>
                </a:extLst>
              </a:tr>
              <a:tr h="2939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RC. Reconocimiento y claridad de rol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28,30%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40,00%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31,70%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71,70%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24929"/>
                  </a:ext>
                </a:extLst>
              </a:tr>
              <a:tr h="2939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CR. Conflicto de rol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35,00%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36,70%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28,30%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65,00%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81861"/>
                  </a:ext>
                </a:extLst>
              </a:tr>
              <a:tr h="2939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QL. Calidad de liderazgo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40,00%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43,30%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16,70%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60,00%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0208"/>
                  </a:ext>
                </a:extLst>
              </a:tr>
              <a:tr h="2939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CM. Compañerismo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10,70%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32,10%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57,10%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89,20%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07011"/>
                  </a:ext>
                </a:extLst>
              </a:tr>
              <a:tr h="2939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IT. Inseguridad con las condiciones de trabajo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58,30%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26,70%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15,00%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41,70%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09430"/>
                  </a:ext>
                </a:extLst>
              </a:tr>
              <a:tr h="2939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TV. Equilibrio trabajo y vida privada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38,30%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25,00%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36,70%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61,70%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66375"/>
                  </a:ext>
                </a:extLst>
              </a:tr>
              <a:tr h="2939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CJ. Confianza y justicia organizacional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20,00%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36,70%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43,30%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80,00%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00192"/>
                  </a:ext>
                </a:extLst>
              </a:tr>
              <a:tr h="2939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VU. Vulnerabilidad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8,30%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43,30%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48,30%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91,60%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8613"/>
                  </a:ext>
                </a:extLst>
              </a:tr>
              <a:tr h="2939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VA. Violencia y acoso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46,70%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51,70%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53,40%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02095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2C3241F5-8CEA-4094-83C9-0CEFA9A8D46A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4909922-863B-4861-B461-1A5AA6000193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8510B03-4196-4710-81C1-C4D04A68A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3124D2F2-F8DB-4E23-B291-608D64BBB6B8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76B1E71-D0E7-4DF8-B446-1EA75D8BD99B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CDF6FF3-080A-47AB-8E78-0ACB0F99B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43125BD-BDC3-42A2-88CF-62ECE59A1359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8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A84C6B3-535C-4E14-84C2-8DA615BCD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" t="2227" r="18843" b="11864"/>
          <a:stretch/>
        </p:blipFill>
        <p:spPr>
          <a:xfrm>
            <a:off x="392420" y="1537265"/>
            <a:ext cx="7779124" cy="411402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CB0367B-2855-4750-A1D3-72663397F7B2}"/>
              </a:ext>
            </a:extLst>
          </p:cNvPr>
          <p:cNvSpPr txBox="1"/>
          <p:nvPr/>
        </p:nvSpPr>
        <p:spPr>
          <a:xfrm>
            <a:off x="7983527" y="674835"/>
            <a:ext cx="4636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fing</a:t>
            </a:r>
            <a:r>
              <a:rPr lang="en-US" sz="40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s-CL" sz="40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  <a:sym typeface="Wingdings 2" panose="05020102010507070707" pitchFamily="18" charset="2"/>
              </a:rPr>
              <a:t>|</a:t>
            </a:r>
            <a:r>
              <a:rPr lang="en-US" sz="3200" dirty="0">
                <a:solidFill>
                  <a:srgbClr val="007B7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3200" dirty="0" err="1">
                <a:solidFill>
                  <a:srgbClr val="007B73"/>
                </a:solidFill>
                <a:latin typeface="Atkinson Hyperlegible" pitchFamily="2" charset="0"/>
                <a:ea typeface="Roboto Condensed" panose="02000000000000000000" pitchFamily="2" charset="0"/>
              </a:rPr>
              <a:t>Riesgo</a:t>
            </a:r>
            <a:r>
              <a:rPr lang="en-US" sz="3200" dirty="0">
                <a:solidFill>
                  <a:srgbClr val="007B73"/>
                </a:solidFill>
                <a:latin typeface="Atkinson Hyperlegible" pitchFamily="2" charset="0"/>
                <a:ea typeface="Roboto Condensed" panose="02000000000000000000" pitchFamily="2" charset="0"/>
              </a:rPr>
              <a:t> bajo</a:t>
            </a:r>
            <a:endParaRPr lang="en-US" sz="4000" dirty="0">
              <a:solidFill>
                <a:srgbClr val="007B73"/>
              </a:solidFill>
              <a:latin typeface="Atkinson Hyperlegible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FC099B6-4563-45C2-9D88-D2F4A525A870}"/>
              </a:ext>
            </a:extLst>
          </p:cNvPr>
          <p:cNvSpPr/>
          <p:nvPr/>
        </p:nvSpPr>
        <p:spPr>
          <a:xfrm>
            <a:off x="1226235" y="1966349"/>
            <a:ext cx="6111493" cy="29806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B568C2F-B305-4CE5-BCFA-C84A394BC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833" y="1881379"/>
            <a:ext cx="2017238" cy="4680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75BFD297-0177-4B0B-BBB3-7BAB75882DFC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0E6E1E7-5E7E-4BCA-9CF7-8EA95288C7B0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577E8677-5E7A-407F-8B06-03F86FC28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92E1217-B729-45FC-A5A0-09FBB98917DA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3D79DD1-80E5-4019-8CAE-83FD889570A1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FDA2748-940B-4898-B773-2BC876F16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1B37A4B-B139-41FB-8C92-925CAC7952FC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26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85B8278-D0C0-4F1E-8757-F82E30EF9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360511"/>
              </p:ext>
            </p:extLst>
          </p:nvPr>
        </p:nvGraphicFramePr>
        <p:xfrm>
          <a:off x="976608" y="1280262"/>
          <a:ext cx="10238784" cy="4872075"/>
        </p:xfrm>
        <a:graphic>
          <a:graphicData uri="http://schemas.openxmlformats.org/drawingml/2006/table">
            <a:tbl>
              <a:tblPr/>
              <a:tblGrid>
                <a:gridCol w="4482453">
                  <a:extLst>
                    <a:ext uri="{9D8B030D-6E8A-4147-A177-3AD203B41FA5}">
                      <a16:colId xmlns:a16="http://schemas.microsoft.com/office/drawing/2014/main" val="2239763066"/>
                    </a:ext>
                  </a:extLst>
                </a:gridCol>
                <a:gridCol w="1106978">
                  <a:extLst>
                    <a:ext uri="{9D8B030D-6E8A-4147-A177-3AD203B41FA5}">
                      <a16:colId xmlns:a16="http://schemas.microsoft.com/office/drawing/2014/main" val="3287746277"/>
                    </a:ext>
                  </a:extLst>
                </a:gridCol>
                <a:gridCol w="1391203">
                  <a:extLst>
                    <a:ext uri="{9D8B030D-6E8A-4147-A177-3AD203B41FA5}">
                      <a16:colId xmlns:a16="http://schemas.microsoft.com/office/drawing/2014/main" val="3098523769"/>
                    </a:ext>
                  </a:extLst>
                </a:gridCol>
                <a:gridCol w="1406162">
                  <a:extLst>
                    <a:ext uri="{9D8B030D-6E8A-4147-A177-3AD203B41FA5}">
                      <a16:colId xmlns:a16="http://schemas.microsoft.com/office/drawing/2014/main" val="1369161222"/>
                    </a:ext>
                  </a:extLst>
                </a:gridCol>
                <a:gridCol w="1851988">
                  <a:extLst>
                    <a:ext uri="{9D8B030D-6E8A-4147-A177-3AD203B41FA5}">
                      <a16:colId xmlns:a16="http://schemas.microsoft.com/office/drawing/2014/main" val="64501198"/>
                    </a:ext>
                  </a:extLst>
                </a:gridCol>
              </a:tblGrid>
              <a:tr h="358241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9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 Black" panose="02000000000000000000" pitchFamily="2" charset="0"/>
                          <a:cs typeface="+mn-cs"/>
                        </a:rPr>
                        <a:t>ZONA FING - DIMENSIONES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9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 Black" panose="02000000000000000000" pitchFamily="2" charset="0"/>
                          <a:cs typeface="+mn-cs"/>
                        </a:rPr>
                        <a:t>Prevalencia del Riesgo (%)</a:t>
                      </a:r>
                    </a:p>
                  </a:txBody>
                  <a:tcPr marL="85267" marR="85267" marT="42634" marB="42634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125989"/>
                  </a:ext>
                </a:extLst>
              </a:tr>
              <a:tr h="580561">
                <a:tc vMerge="1">
                  <a:txBody>
                    <a:bodyPr/>
                    <a:lstStyle/>
                    <a:p>
                      <a:pPr algn="l" fontAlgn="b"/>
                      <a:r>
                        <a:rPr lang="es-CL" sz="2000" kern="1200" dirty="0">
                          <a:solidFill>
                            <a:srgbClr val="007B73"/>
                          </a:solidFill>
                          <a:latin typeface="Roboto Black" panose="02000000000000000000" pitchFamily="2" charset="0"/>
                          <a:ea typeface="Roboto Black" panose="02000000000000000000" pitchFamily="2" charset="0"/>
                          <a:cs typeface="+mn-cs"/>
                        </a:rPr>
                        <a:t>ZONA NORTE - DIMENSIONES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9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Bajo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9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 Medio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9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 Alto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900" b="0" kern="1200" dirty="0">
                          <a:solidFill>
                            <a:srgbClr val="007B73"/>
                          </a:solidFill>
                          <a:latin typeface="Bebas Neue" panose="020B0606020202050201" pitchFamily="34" charset="0"/>
                          <a:ea typeface="Roboto" panose="02000000000000000000" pitchFamily="2" charset="0"/>
                          <a:cs typeface="+mn-cs"/>
                        </a:rPr>
                        <a:t>Riesgo No Óptimo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256978"/>
                  </a:ext>
                </a:extLst>
              </a:tr>
              <a:tr h="3178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CT. Carga de trabajo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19,00%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38,50%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42,50%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81,00%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63176"/>
                  </a:ext>
                </a:extLst>
              </a:tr>
              <a:tr h="3178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EM. Exigencias emocionales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23,70%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43,90%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32,40%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76,30%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40403"/>
                  </a:ext>
                </a:extLst>
              </a:tr>
              <a:tr h="3178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DP. Desarrollo profesional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51,30%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38,40%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10,30%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48,70%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21121"/>
                  </a:ext>
                </a:extLst>
              </a:tr>
              <a:tr h="3178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RC. Reconocimiento y claridad de rol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45,50%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29,10%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25,40%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54,50%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24929"/>
                  </a:ext>
                </a:extLst>
              </a:tr>
              <a:tr h="3178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CR. Conflicto de rol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40,50%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35,90%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23,60%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59,50%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81861"/>
                  </a:ext>
                </a:extLst>
              </a:tr>
              <a:tr h="3178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QL. Calidad de liderazgo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48,50%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35,40%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16,00%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51,40%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0208"/>
                  </a:ext>
                </a:extLst>
              </a:tr>
              <a:tr h="3178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CM. Compañerismo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23,80%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42,40%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33,80%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76,20%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07011"/>
                  </a:ext>
                </a:extLst>
              </a:tr>
              <a:tr h="3178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IT. Inseguridad con las condiciones de trabajo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57,50%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24,80%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17,70%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42,50%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09430"/>
                  </a:ext>
                </a:extLst>
              </a:tr>
              <a:tr h="3178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TV. Equilibrio trabajo y vida privada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40,50%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31,60%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27,90%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59,50%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66375"/>
                  </a:ext>
                </a:extLst>
              </a:tr>
              <a:tr h="3178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CJ. Confianza y justicia organizacional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47,60%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28,00%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24,30%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52,30%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00192"/>
                  </a:ext>
                </a:extLst>
              </a:tr>
              <a:tr h="3178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VU. Vulnerabilidad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28,80%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46,70%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24,50%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71,20%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8613"/>
                  </a:ext>
                </a:extLst>
              </a:tr>
              <a:tr h="3178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VA. Violencia y acoso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66,70%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33,10%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0,20%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700" b="0" kern="1200" dirty="0">
                          <a:solidFill>
                            <a:srgbClr val="007B73"/>
                          </a:solidFill>
                          <a:latin typeface="Atkinson Hyperlegible" pitchFamily="2" charset="0"/>
                          <a:ea typeface="Roboto" panose="02000000000000000000" pitchFamily="2" charset="0"/>
                          <a:cs typeface="+mn-cs"/>
                        </a:rPr>
                        <a:t>33,30%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02095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265EB751-A49C-45B3-B6D5-803EFE3F3667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1F2E7C7-79EB-4597-AABE-2CE7F28EC26A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B60B1BA-11EB-433D-9108-D4F18C7F1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A216E41-0F73-4548-B2B3-B0F37F0F9E8E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59A6C7B-9D61-40D8-84E0-E1B5E818BA33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47D35DD-7BD2-4C5F-A0A1-E62AEB4C4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5615493-FA87-434E-8391-AE070C93B72E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61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D1856E-CAB5-4924-9BC9-10227A323DE5}"/>
              </a:ext>
            </a:extLst>
          </p:cNvPr>
          <p:cNvSpPr txBox="1"/>
          <p:nvPr/>
        </p:nvSpPr>
        <p:spPr>
          <a:xfrm>
            <a:off x="391907" y="2280126"/>
            <a:ext cx="4097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DIMENSIONES FORTALEZAS NIVEL TRANSVERSAL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DE2D5AB-1482-4659-BE76-F53EEA6CCDDC}"/>
              </a:ext>
            </a:extLst>
          </p:cNvPr>
          <p:cNvCxnSpPr>
            <a:cxnSpLocks/>
          </p:cNvCxnSpPr>
          <p:nvPr/>
        </p:nvCxnSpPr>
        <p:spPr>
          <a:xfrm>
            <a:off x="849108" y="4706175"/>
            <a:ext cx="318355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21;p10">
            <a:extLst>
              <a:ext uri="{FF2B5EF4-FFF2-40B4-BE49-F238E27FC236}">
                <a16:creationId xmlns:a16="http://schemas.microsoft.com/office/drawing/2014/main" id="{4F333116-058A-405B-820C-F2B2E5CE6F34}"/>
              </a:ext>
            </a:extLst>
          </p:cNvPr>
          <p:cNvSpPr/>
          <p:nvPr/>
        </p:nvSpPr>
        <p:spPr>
          <a:xfrm rot="5400000">
            <a:off x="7724431" y="-1058864"/>
            <a:ext cx="485700" cy="6892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2000" dirty="0">
                <a:solidFill>
                  <a:schemeClr val="bg1"/>
                </a:solidFill>
                <a:latin typeface="Atkinson Hyperlegible" pitchFamily="2" charset="0"/>
                <a:ea typeface="Roboto" panose="02000000000000000000" pitchFamily="2" charset="0"/>
                <a:sym typeface="Arial"/>
              </a:rPr>
              <a:t>Violencia y Acoso</a:t>
            </a:r>
            <a:endParaRPr sz="2000" dirty="0">
              <a:solidFill>
                <a:schemeClr val="bg1"/>
              </a:solidFill>
              <a:latin typeface="Atkinson Hyperlegible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8" name="Google Shape;121;p10">
            <a:extLst>
              <a:ext uri="{FF2B5EF4-FFF2-40B4-BE49-F238E27FC236}">
                <a16:creationId xmlns:a16="http://schemas.microsoft.com/office/drawing/2014/main" id="{C3918689-BBA8-4AD0-BE2D-761541D974A3}"/>
              </a:ext>
            </a:extLst>
          </p:cNvPr>
          <p:cNvSpPr/>
          <p:nvPr/>
        </p:nvSpPr>
        <p:spPr>
          <a:xfrm rot="5400000">
            <a:off x="7740351" y="-196778"/>
            <a:ext cx="485700" cy="6892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2000" dirty="0">
                <a:solidFill>
                  <a:schemeClr val="bg1"/>
                </a:solidFill>
                <a:latin typeface="Atkinson Hyperlegible" pitchFamily="2" charset="0"/>
                <a:ea typeface="Roboto" panose="02000000000000000000" pitchFamily="2" charset="0"/>
                <a:sym typeface="Arial"/>
              </a:rPr>
              <a:t>Inseguridad Sobre las Condiciones del Trabajo </a:t>
            </a:r>
            <a:endParaRPr sz="2000" dirty="0">
              <a:solidFill>
                <a:schemeClr val="bg1"/>
              </a:solidFill>
              <a:latin typeface="Atkinson Hyperlegible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9" name="Google Shape;121;p10">
            <a:extLst>
              <a:ext uri="{FF2B5EF4-FFF2-40B4-BE49-F238E27FC236}">
                <a16:creationId xmlns:a16="http://schemas.microsoft.com/office/drawing/2014/main" id="{6C7F6D1E-3C5B-4969-AAE0-8AFAF76AB42B}"/>
              </a:ext>
            </a:extLst>
          </p:cNvPr>
          <p:cNvSpPr/>
          <p:nvPr/>
        </p:nvSpPr>
        <p:spPr>
          <a:xfrm rot="5400000">
            <a:off x="7740351" y="703974"/>
            <a:ext cx="485700" cy="6892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2000" dirty="0">
                <a:solidFill>
                  <a:schemeClr val="bg1"/>
                </a:solidFill>
                <a:latin typeface="Atkinson Hyperlegible" pitchFamily="2" charset="0"/>
                <a:ea typeface="Roboto" panose="02000000000000000000" pitchFamily="2" charset="0"/>
                <a:sym typeface="Arial"/>
              </a:rPr>
              <a:t>Calidad del Liderazgo</a:t>
            </a:r>
            <a:endParaRPr sz="2000" dirty="0">
              <a:solidFill>
                <a:schemeClr val="bg1"/>
              </a:solidFill>
              <a:latin typeface="Atkinson Hyperlegible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C065B1-A80D-461F-B22E-A3B428138BD9}"/>
              </a:ext>
            </a:extLst>
          </p:cNvPr>
          <p:cNvSpPr txBox="1"/>
          <p:nvPr/>
        </p:nvSpPr>
        <p:spPr>
          <a:xfrm>
            <a:off x="-260754" y="5663908"/>
            <a:ext cx="11690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tkinson Hyperlegible" pitchFamily="2" charset="0"/>
                <a:ea typeface="Roboto" panose="02000000000000000000" pitchFamily="2" charset="0"/>
              </a:rPr>
              <a:t>Presentan los riesgos más bajos, considerados como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tkinson Hyperlegible" pitchFamily="2" charset="0"/>
                <a:ea typeface="Roboto" panose="02000000000000000000" pitchFamily="2" charset="0"/>
              </a:rPr>
              <a:t>factores protectores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tkinson Hyperlegible" pitchFamily="2" charset="0"/>
                <a:ea typeface="Roboto" panose="02000000000000000000" pitchFamily="2" charset="0"/>
              </a:rPr>
              <a:t>y que brindan la posibilidad de que sean replicadas las acciones a otras instancias institucionales. 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tkinson Hyperlegible" pitchFamily="2" charset="0"/>
              <a:ea typeface="Roboto" panose="02000000000000000000" pitchFamily="2" charset="0"/>
            </a:endParaRPr>
          </a:p>
        </p:txBody>
      </p:sp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6A63F3BC-AD87-4C5B-899D-CB1DF820A2DC}"/>
              </a:ext>
            </a:extLst>
          </p:cNvPr>
          <p:cNvSpPr/>
          <p:nvPr/>
        </p:nvSpPr>
        <p:spPr>
          <a:xfrm>
            <a:off x="11487370" y="2284768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strella: 4 puntas 11">
            <a:extLst>
              <a:ext uri="{FF2B5EF4-FFF2-40B4-BE49-F238E27FC236}">
                <a16:creationId xmlns:a16="http://schemas.microsoft.com/office/drawing/2014/main" id="{C3935E50-8040-4DB4-ABAB-8BF2FC37F399}"/>
              </a:ext>
            </a:extLst>
          </p:cNvPr>
          <p:cNvSpPr/>
          <p:nvPr/>
        </p:nvSpPr>
        <p:spPr>
          <a:xfrm>
            <a:off x="11487370" y="3146854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strella: 4 puntas 12">
            <a:extLst>
              <a:ext uri="{FF2B5EF4-FFF2-40B4-BE49-F238E27FC236}">
                <a16:creationId xmlns:a16="http://schemas.microsoft.com/office/drawing/2014/main" id="{EDF1EDF8-8129-4900-9004-E101CAD207F1}"/>
              </a:ext>
            </a:extLst>
          </p:cNvPr>
          <p:cNvSpPr/>
          <p:nvPr/>
        </p:nvSpPr>
        <p:spPr>
          <a:xfrm>
            <a:off x="11495850" y="4047606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48057F-15A9-4E08-8423-CF6595BCCA35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58572AD4-3B30-4041-9F5F-D68031758764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72997E5-9507-42E6-BFC1-9170D4D81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5A67B4B-A7A9-4FDA-A792-21A72004016A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81F64A4-AF3B-4D42-B167-8FD86A54E29A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91F2051-6B78-4D7D-8DB3-D249A9F68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FB14422-0EC2-482D-BDC7-A99159435735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22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D1856E-CAB5-4924-9BC9-10227A323DE5}"/>
              </a:ext>
            </a:extLst>
          </p:cNvPr>
          <p:cNvSpPr txBox="1"/>
          <p:nvPr/>
        </p:nvSpPr>
        <p:spPr>
          <a:xfrm>
            <a:off x="407827" y="2881820"/>
            <a:ext cx="4097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DIMENSIONES EN RIESGO A NIVEL TRANSVERSAL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DE2D5AB-1482-4659-BE76-F53EEA6CCDDC}"/>
              </a:ext>
            </a:extLst>
          </p:cNvPr>
          <p:cNvCxnSpPr>
            <a:cxnSpLocks/>
          </p:cNvCxnSpPr>
          <p:nvPr/>
        </p:nvCxnSpPr>
        <p:spPr>
          <a:xfrm>
            <a:off x="865026" y="4332453"/>
            <a:ext cx="318355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C065B1-A80D-461F-B22E-A3B428138BD9}"/>
              </a:ext>
            </a:extLst>
          </p:cNvPr>
          <p:cNvSpPr txBox="1"/>
          <p:nvPr/>
        </p:nvSpPr>
        <p:spPr>
          <a:xfrm>
            <a:off x="-291771" y="6084532"/>
            <a:ext cx="11690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s-CL" kern="0" dirty="0">
                <a:solidFill>
                  <a:schemeClr val="bg2">
                    <a:lumMod val="25000"/>
                  </a:schemeClr>
                </a:solidFill>
                <a:ea typeface="Roboto" panose="02000000000000000000" pitchFamily="2" charset="0"/>
              </a:rPr>
              <a:t>Presentan los riesgos más altos, siendo una oportunidad para abordar los resultados con medidas concretas. </a:t>
            </a:r>
            <a:endParaRPr lang="es-ES" kern="0" dirty="0">
              <a:solidFill>
                <a:schemeClr val="bg2">
                  <a:lumMod val="2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6A63F3BC-AD87-4C5B-899D-CB1DF820A2DC}"/>
              </a:ext>
            </a:extLst>
          </p:cNvPr>
          <p:cNvSpPr/>
          <p:nvPr/>
        </p:nvSpPr>
        <p:spPr>
          <a:xfrm>
            <a:off x="11689362" y="2234987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strella: 4 puntas 11">
            <a:extLst>
              <a:ext uri="{FF2B5EF4-FFF2-40B4-BE49-F238E27FC236}">
                <a16:creationId xmlns:a16="http://schemas.microsoft.com/office/drawing/2014/main" id="{C3935E50-8040-4DB4-ABAB-8BF2FC37F399}"/>
              </a:ext>
            </a:extLst>
          </p:cNvPr>
          <p:cNvSpPr/>
          <p:nvPr/>
        </p:nvSpPr>
        <p:spPr>
          <a:xfrm>
            <a:off x="11689362" y="3097073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strella: 4 puntas 12">
            <a:extLst>
              <a:ext uri="{FF2B5EF4-FFF2-40B4-BE49-F238E27FC236}">
                <a16:creationId xmlns:a16="http://schemas.microsoft.com/office/drawing/2014/main" id="{EDF1EDF8-8129-4900-9004-E101CAD207F1}"/>
              </a:ext>
            </a:extLst>
          </p:cNvPr>
          <p:cNvSpPr/>
          <p:nvPr/>
        </p:nvSpPr>
        <p:spPr>
          <a:xfrm>
            <a:off x="11697842" y="3997825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Google Shape;121;p10">
            <a:extLst>
              <a:ext uri="{FF2B5EF4-FFF2-40B4-BE49-F238E27FC236}">
                <a16:creationId xmlns:a16="http://schemas.microsoft.com/office/drawing/2014/main" id="{F3741146-C019-4261-95C3-2F8810A61893}"/>
              </a:ext>
            </a:extLst>
          </p:cNvPr>
          <p:cNvSpPr/>
          <p:nvPr/>
        </p:nvSpPr>
        <p:spPr>
          <a:xfrm rot="5400000">
            <a:off x="7884649" y="-1119635"/>
            <a:ext cx="485700" cy="6892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Carga de Trabajo</a:t>
            </a:r>
            <a:endParaRPr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15" name="Google Shape;121;p10">
            <a:extLst>
              <a:ext uri="{FF2B5EF4-FFF2-40B4-BE49-F238E27FC236}">
                <a16:creationId xmlns:a16="http://schemas.microsoft.com/office/drawing/2014/main" id="{6C492A0E-8759-4C39-AD78-C3A384ABD76A}"/>
              </a:ext>
            </a:extLst>
          </p:cNvPr>
          <p:cNvSpPr/>
          <p:nvPr/>
        </p:nvSpPr>
        <p:spPr>
          <a:xfrm rot="5400000">
            <a:off x="7900569" y="-257549"/>
            <a:ext cx="485700" cy="6892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Exigencias Emocionales</a:t>
            </a:r>
            <a:endParaRPr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16" name="Google Shape;121;p10">
            <a:extLst>
              <a:ext uri="{FF2B5EF4-FFF2-40B4-BE49-F238E27FC236}">
                <a16:creationId xmlns:a16="http://schemas.microsoft.com/office/drawing/2014/main" id="{0B82C43A-166C-46A5-96A0-3309C3B6376D}"/>
              </a:ext>
            </a:extLst>
          </p:cNvPr>
          <p:cNvSpPr/>
          <p:nvPr/>
        </p:nvSpPr>
        <p:spPr>
          <a:xfrm rot="5400000">
            <a:off x="7900569" y="643203"/>
            <a:ext cx="485700" cy="6892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Compañerismo</a:t>
            </a:r>
            <a:endParaRPr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17" name="Google Shape;121;p10">
            <a:extLst>
              <a:ext uri="{FF2B5EF4-FFF2-40B4-BE49-F238E27FC236}">
                <a16:creationId xmlns:a16="http://schemas.microsoft.com/office/drawing/2014/main" id="{4996332C-331F-46E5-A291-62F4C4DA7DA9}"/>
              </a:ext>
            </a:extLst>
          </p:cNvPr>
          <p:cNvSpPr/>
          <p:nvPr/>
        </p:nvSpPr>
        <p:spPr>
          <a:xfrm rot="5400000">
            <a:off x="7884649" y="1449454"/>
            <a:ext cx="485700" cy="6892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Vulnerabilidad</a:t>
            </a:r>
            <a:endParaRPr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18" name="Estrella: 4 puntas 17">
            <a:extLst>
              <a:ext uri="{FF2B5EF4-FFF2-40B4-BE49-F238E27FC236}">
                <a16:creationId xmlns:a16="http://schemas.microsoft.com/office/drawing/2014/main" id="{7CBA9FFE-2695-47DE-AEF3-8DA91EB08482}"/>
              </a:ext>
            </a:extLst>
          </p:cNvPr>
          <p:cNvSpPr/>
          <p:nvPr/>
        </p:nvSpPr>
        <p:spPr>
          <a:xfrm>
            <a:off x="11697842" y="4793086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65387D3-A787-4B5F-A9B0-8BB11E739501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EEE9B58D-F4AA-4CB8-80C2-6721F974FADD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9DD14185-6654-41D0-A49A-312550FA2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C715754-4B52-42A7-8AF9-7494DF34FEB1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07565C4-3E99-4C23-A1D5-924DB3C9B0E9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236FF0A-C416-46C8-BEDE-5DDF09B8B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F9028AF3-90F5-402E-82E3-BD558BC782A7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1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013AC180-624C-461C-B986-C7F6D864C230}"/>
              </a:ext>
            </a:extLst>
          </p:cNvPr>
          <p:cNvSpPr txBox="1"/>
          <p:nvPr/>
        </p:nvSpPr>
        <p:spPr>
          <a:xfrm>
            <a:off x="0" y="853627"/>
            <a:ext cx="1200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dirty="0">
                <a:solidFill>
                  <a:schemeClr val="accent1"/>
                </a:solidFill>
                <a:latin typeface="Bebas Neue" panose="020B0606020202050201" pitchFamily="34" charset="0"/>
                <a:ea typeface="Roboto Condensed" panose="02000000000000000000" pitchFamily="2" charset="0"/>
              </a:rPr>
              <a:t>Fase diseño</a:t>
            </a:r>
            <a:endParaRPr lang="en-US" sz="4000" dirty="0">
              <a:solidFill>
                <a:schemeClr val="accent1"/>
              </a:solidFill>
              <a:latin typeface="Atkinson Hyperlegible" pitchFamily="2" charset="0"/>
              <a:ea typeface="Roboto Condensed" panose="02000000000000000000" pitchFamily="2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3C30E50-4338-4132-B9DB-E15177C5ECE2}"/>
              </a:ext>
            </a:extLst>
          </p:cNvPr>
          <p:cNvSpPr/>
          <p:nvPr/>
        </p:nvSpPr>
        <p:spPr>
          <a:xfrm>
            <a:off x="1264687" y="4195010"/>
            <a:ext cx="4604085" cy="2137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A7896CB9-B598-4057-9812-70680A5B60D0}"/>
              </a:ext>
            </a:extLst>
          </p:cNvPr>
          <p:cNvSpPr/>
          <p:nvPr/>
        </p:nvSpPr>
        <p:spPr>
          <a:xfrm>
            <a:off x="6137479" y="4195010"/>
            <a:ext cx="4604085" cy="21371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A1182E5-0DC4-472E-90C2-41BA3A23ABA9}"/>
              </a:ext>
            </a:extLst>
          </p:cNvPr>
          <p:cNvSpPr/>
          <p:nvPr/>
        </p:nvSpPr>
        <p:spPr>
          <a:xfrm>
            <a:off x="1223208" y="1755260"/>
            <a:ext cx="4604085" cy="21371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975FAB9-70A9-4A11-8F0C-920624201BB1}"/>
              </a:ext>
            </a:extLst>
          </p:cNvPr>
          <p:cNvSpPr/>
          <p:nvPr/>
        </p:nvSpPr>
        <p:spPr>
          <a:xfrm>
            <a:off x="6096000" y="1755260"/>
            <a:ext cx="4604085" cy="2137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A5DF3778-CD79-4F2B-8B63-F506E16CED1A}"/>
              </a:ext>
            </a:extLst>
          </p:cNvPr>
          <p:cNvSpPr/>
          <p:nvPr/>
        </p:nvSpPr>
        <p:spPr>
          <a:xfrm>
            <a:off x="4830897" y="2912972"/>
            <a:ext cx="2261500" cy="226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Bebas Neue" panose="020B0606020202050201" pitchFamily="34" charset="0"/>
              </a:rPr>
              <a:t>Criterios i</a:t>
            </a:r>
          </a:p>
          <a:p>
            <a:pPr algn="ctr"/>
            <a:r>
              <a:rPr lang="es-MX" sz="1600" dirty="0">
                <a:latin typeface="Atkinson Hyperlegible" pitchFamily="2" charset="0"/>
              </a:rPr>
              <a:t>Diseño de medidas</a:t>
            </a:r>
            <a:endParaRPr lang="es-CL" sz="1600" dirty="0">
              <a:latin typeface="Atkinson Hyperlegible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59B804C-1035-4486-BBAE-020112DBB258}"/>
              </a:ext>
            </a:extLst>
          </p:cNvPr>
          <p:cNvSpPr txBox="1"/>
          <p:nvPr/>
        </p:nvSpPr>
        <p:spPr>
          <a:xfrm>
            <a:off x="1991909" y="1749341"/>
            <a:ext cx="306668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dirty="0">
                <a:solidFill>
                  <a:schemeClr val="accent4"/>
                </a:solidFill>
                <a:latin typeface="Bebas Neue" panose="020B0606020202050201" pitchFamily="34" charset="0"/>
                <a:ea typeface="Roboto Condensed" panose="02000000000000000000" pitchFamily="2" charset="0"/>
              </a:rPr>
              <a:t>Origen del problema</a:t>
            </a:r>
            <a:endParaRPr lang="en-US" sz="3200" dirty="0">
              <a:solidFill>
                <a:schemeClr val="accent4"/>
              </a:solidFill>
              <a:latin typeface="Atkinson Hyperlegible" pitchFamily="2" charset="0"/>
              <a:ea typeface="Roboto Condensed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6C80895-B895-45DE-94FF-081C184AB7DD}"/>
              </a:ext>
            </a:extLst>
          </p:cNvPr>
          <p:cNvSpPr txBox="1"/>
          <p:nvPr/>
        </p:nvSpPr>
        <p:spPr>
          <a:xfrm>
            <a:off x="6864701" y="1749341"/>
            <a:ext cx="306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dirty="0">
                <a:solidFill>
                  <a:schemeClr val="accent5"/>
                </a:solidFill>
                <a:latin typeface="Bebas Neue" panose="020B0606020202050201" pitchFamily="34" charset="0"/>
                <a:ea typeface="Roboto Condensed" panose="02000000000000000000" pitchFamily="2" charset="0"/>
              </a:rPr>
              <a:t>Recursos existentes</a:t>
            </a:r>
            <a:endParaRPr lang="en-US" sz="3200" dirty="0">
              <a:solidFill>
                <a:schemeClr val="accent5"/>
              </a:solidFill>
              <a:latin typeface="Atkinson Hyperlegible" pitchFamily="2" charset="0"/>
              <a:ea typeface="Roboto Condensed" panose="020000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70BD1F9-31C4-4F39-A6E3-5A15F7A2C0D2}"/>
              </a:ext>
            </a:extLst>
          </p:cNvPr>
          <p:cNvSpPr txBox="1"/>
          <p:nvPr/>
        </p:nvSpPr>
        <p:spPr>
          <a:xfrm>
            <a:off x="1991909" y="4195009"/>
            <a:ext cx="306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dirty="0">
                <a:solidFill>
                  <a:schemeClr val="accent2"/>
                </a:solidFill>
                <a:latin typeface="Bebas Neue" panose="020B0606020202050201" pitchFamily="34" charset="0"/>
                <a:ea typeface="Roboto Condensed" panose="02000000000000000000" pitchFamily="2" charset="0"/>
              </a:rPr>
              <a:t>Tipos de medidas</a:t>
            </a:r>
            <a:endParaRPr lang="en-US" sz="3200" dirty="0">
              <a:solidFill>
                <a:schemeClr val="accent2"/>
              </a:solidFill>
              <a:latin typeface="Atkinson Hyperlegible" pitchFamily="2" charset="0"/>
              <a:ea typeface="Roboto Condensed" panose="020000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2EC5611-6885-417D-B76B-636460AEB401}"/>
              </a:ext>
            </a:extLst>
          </p:cNvPr>
          <p:cNvSpPr txBox="1"/>
          <p:nvPr/>
        </p:nvSpPr>
        <p:spPr>
          <a:xfrm>
            <a:off x="6906180" y="4195009"/>
            <a:ext cx="306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dirty="0">
                <a:solidFill>
                  <a:schemeClr val="accent3"/>
                </a:solidFill>
                <a:latin typeface="Bebas Neue" panose="020B0606020202050201" pitchFamily="34" charset="0"/>
                <a:ea typeface="Roboto Condensed" panose="02000000000000000000" pitchFamily="2" charset="0"/>
              </a:rPr>
              <a:t>Definir tiempo</a:t>
            </a:r>
            <a:endParaRPr lang="en-US" sz="3200" dirty="0">
              <a:solidFill>
                <a:schemeClr val="accent3"/>
              </a:solidFill>
              <a:latin typeface="Atkinson Hyperlegible" pitchFamily="2" charset="0"/>
              <a:ea typeface="Roboto Condensed" panose="02000000000000000000" pitchFamily="2" charset="0"/>
            </a:endParaRPr>
          </a:p>
        </p:txBody>
      </p:sp>
      <p:pic>
        <p:nvPicPr>
          <p:cNvPr id="42" name="Graphic 96" descr="Daily calendar with solid fill">
            <a:extLst>
              <a:ext uri="{FF2B5EF4-FFF2-40B4-BE49-F238E27FC236}">
                <a16:creationId xmlns:a16="http://schemas.microsoft.com/office/drawing/2014/main" id="{EF0193FA-C275-40B2-ADEA-399EC8AA6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6017" y="4928050"/>
            <a:ext cx="671094" cy="671094"/>
          </a:xfrm>
          <a:prstGeom prst="rect">
            <a:avLst/>
          </a:prstGeom>
        </p:spPr>
      </p:pic>
      <p:pic>
        <p:nvPicPr>
          <p:cNvPr id="43" name="Graphic 100" descr="Diamond with solid fill">
            <a:extLst>
              <a:ext uri="{FF2B5EF4-FFF2-40B4-BE49-F238E27FC236}">
                <a16:creationId xmlns:a16="http://schemas.microsoft.com/office/drawing/2014/main" id="{AE29C8C9-8827-497A-84B2-E86B6816A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4538" y="2542714"/>
            <a:ext cx="671094" cy="671094"/>
          </a:xfrm>
          <a:prstGeom prst="rect">
            <a:avLst/>
          </a:prstGeom>
        </p:spPr>
      </p:pic>
      <p:pic>
        <p:nvPicPr>
          <p:cNvPr id="44" name="Graphic 102" descr="Document with solid fill">
            <a:extLst>
              <a:ext uri="{FF2B5EF4-FFF2-40B4-BE49-F238E27FC236}">
                <a16:creationId xmlns:a16="http://schemas.microsoft.com/office/drawing/2014/main" id="{4C4C5351-D5CD-4602-807F-575FFF85A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9887" y="4928050"/>
            <a:ext cx="671094" cy="671094"/>
          </a:xfrm>
          <a:prstGeom prst="rect">
            <a:avLst/>
          </a:prstGeom>
        </p:spPr>
      </p:pic>
      <p:pic>
        <p:nvPicPr>
          <p:cNvPr id="45" name="Gráfico 44" descr="Diana con relleno sólido">
            <a:extLst>
              <a:ext uri="{FF2B5EF4-FFF2-40B4-BE49-F238E27FC236}">
                <a16:creationId xmlns:a16="http://schemas.microsoft.com/office/drawing/2014/main" id="{674CD364-CD41-4CA4-AA9B-4F23E1510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8405" y="2452881"/>
            <a:ext cx="669600" cy="669600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2DBF7996-69B1-4B98-996F-D6D515AF7711}"/>
              </a:ext>
            </a:extLst>
          </p:cNvPr>
          <p:cNvSpPr txBox="1"/>
          <p:nvPr/>
        </p:nvSpPr>
        <p:spPr>
          <a:xfrm>
            <a:off x="1766043" y="2455847"/>
            <a:ext cx="35184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L" sz="1400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Apuntar a medidas </a:t>
            </a:r>
            <a:r>
              <a:rPr lang="es-CL" sz="1400" b="1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posibles</a:t>
            </a:r>
            <a:r>
              <a:rPr lang="es-CL" sz="1400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 y que aporten </a:t>
            </a:r>
            <a:r>
              <a:rPr lang="es-CL" sz="1400" b="1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sensación de logro</a:t>
            </a:r>
            <a:r>
              <a:rPr lang="es-CL" sz="1400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 (que apunten a la génesis del problema real).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82BE082-802C-484E-B457-78366B49C68A}"/>
              </a:ext>
            </a:extLst>
          </p:cNvPr>
          <p:cNvSpPr txBox="1"/>
          <p:nvPr/>
        </p:nvSpPr>
        <p:spPr>
          <a:xfrm>
            <a:off x="6680314" y="2508157"/>
            <a:ext cx="35184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L" sz="1400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Apuntar a medidas que </a:t>
            </a:r>
            <a:r>
              <a:rPr lang="es-CL" sz="1400" b="1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refuercen</a:t>
            </a:r>
            <a:r>
              <a:rPr lang="es-CL" sz="1400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 recursos ya disponibles en la organización (que potencien los factores protectores).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E8C1B4A-4563-4C18-8764-20DE206C2A8F}"/>
              </a:ext>
            </a:extLst>
          </p:cNvPr>
          <p:cNvSpPr txBox="1"/>
          <p:nvPr/>
        </p:nvSpPr>
        <p:spPr>
          <a:xfrm>
            <a:off x="1807523" y="5007272"/>
            <a:ext cx="35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L" sz="1400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Distinguir medidas de </a:t>
            </a:r>
            <a:r>
              <a:rPr lang="es-CL" sz="1400" b="1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eliminación</a:t>
            </a:r>
            <a:r>
              <a:rPr lang="es-CL" sz="1400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 y </a:t>
            </a:r>
            <a:r>
              <a:rPr lang="es-CL" sz="1400" b="1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mitigación</a:t>
            </a:r>
            <a:r>
              <a:rPr lang="es-CL" sz="1400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 de riesgos.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5F772CF-ABC4-4DFB-89D7-197E0966182C}"/>
              </a:ext>
            </a:extLst>
          </p:cNvPr>
          <p:cNvSpPr txBox="1"/>
          <p:nvPr/>
        </p:nvSpPr>
        <p:spPr>
          <a:xfrm>
            <a:off x="6948554" y="4938330"/>
            <a:ext cx="351841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L" sz="1400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Una correcta gestión de los riesgos debe apuntar al:</a:t>
            </a:r>
          </a:p>
          <a:p>
            <a:pPr lvl="0"/>
            <a:r>
              <a:rPr lang="es-CL" sz="1400" b="1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Corto plazo: 6 meses</a:t>
            </a:r>
          </a:p>
          <a:p>
            <a:pPr lvl="0"/>
            <a:r>
              <a:rPr lang="es-CL" sz="1400" b="1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Mediano plazo: 9 meses </a:t>
            </a:r>
          </a:p>
          <a:p>
            <a:pPr lvl="0"/>
            <a:r>
              <a:rPr lang="es-CL" sz="1400" b="1" dirty="0">
                <a:latin typeface="Atkinson Hyperlegible" pitchFamily="2" charset="0"/>
                <a:ea typeface="Roboto" panose="02000000000000000000" pitchFamily="2" charset="0"/>
                <a:cs typeface="Arial" panose="020B0604020202020204" pitchFamily="34" charset="0"/>
              </a:rPr>
              <a:t>Largo plazo: 12 meses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6A51CF8-C4CD-4B4F-AE8D-4594A0FB2619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8C9EF5F3-8861-47AF-90D6-2BEF06CABBAD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CB82139F-D7ED-4C0F-AED3-2F8189B42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AA237E9-32A0-400A-A57B-182910D6FBBE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551B9000-4DEF-48DB-AFF7-2A16B45633FA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6DD27601-5F43-48BB-AAE7-BEEB98FCAA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66448818-6D99-4E44-8027-373A53BA9654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47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trella: 4 puntas 9">
            <a:extLst>
              <a:ext uri="{FF2B5EF4-FFF2-40B4-BE49-F238E27FC236}">
                <a16:creationId xmlns:a16="http://schemas.microsoft.com/office/drawing/2014/main" id="{632FDC8F-454F-467A-929F-3BEF6E20613A}"/>
              </a:ext>
            </a:extLst>
          </p:cNvPr>
          <p:cNvSpPr/>
          <p:nvPr/>
        </p:nvSpPr>
        <p:spPr>
          <a:xfrm>
            <a:off x="5999204" y="2574032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F4B9D-30F8-46ED-A308-F5723690AC0B}"/>
              </a:ext>
            </a:extLst>
          </p:cNvPr>
          <p:cNvSpPr txBox="1"/>
          <p:nvPr/>
        </p:nvSpPr>
        <p:spPr>
          <a:xfrm>
            <a:off x="2529013" y="2140939"/>
            <a:ext cx="7462712" cy="177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ebas Neue" panose="020B0606020202050201" pitchFamily="34" charset="0"/>
                <a:ea typeface="Roboto Medium" panose="02000000000000000000" pitchFamily="2" charset="0"/>
              </a:rPr>
              <a:t>¿cuáles son las CAPACITACIONES SOLICITADAS EN LAS DIMENSIONES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ebas Neue" panose="020B0606020202050201" pitchFamily="34" charset="0"/>
              <a:ea typeface="Roboto Medium" panose="02000000000000000000" pitchFamily="2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8DA6428-54CA-49F4-9D14-A19C202BE956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1CD1600-98D8-4BF2-AD28-61DADA30E1BA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0CAD2D1-AFC3-44A2-B259-EC452561D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BAE790B-6CA9-41DF-BD88-A5E71208BF32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D2BD205-EC94-4C71-AB03-3AE5036DB06B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956CFF1-9A9E-4A9E-9CA6-08B952190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F166DCF-FE92-43B2-8EC5-CD0D4CB2607A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0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929E5C1-DC5A-4D6C-B61D-20952B1A4B25}"/>
              </a:ext>
            </a:extLst>
          </p:cNvPr>
          <p:cNvSpPr txBox="1"/>
          <p:nvPr/>
        </p:nvSpPr>
        <p:spPr>
          <a:xfrm>
            <a:off x="-348012" y="2125954"/>
            <a:ext cx="650407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ebas Neue" panose="020B0606020202050201" pitchFamily="34" charset="0"/>
                <a:ea typeface="Roboto Medium" panose="02000000000000000000" pitchFamily="2" charset="0"/>
              </a:rPr>
              <a:t>CARGA DE TRABAJO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ebas Neue" panose="020B0606020202050201" pitchFamily="34" charset="0"/>
              <a:ea typeface="Roboto Medium" panose="020000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84C7297-CD63-4C7F-B9A6-84BE2456D3BB}"/>
              </a:ext>
            </a:extLst>
          </p:cNvPr>
          <p:cNvCxnSpPr/>
          <p:nvPr/>
        </p:nvCxnSpPr>
        <p:spPr>
          <a:xfrm>
            <a:off x="7814849" y="6551694"/>
            <a:ext cx="4320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F0240311-F867-4B90-8F8C-04E9DD260FDF}"/>
              </a:ext>
            </a:extLst>
          </p:cNvPr>
          <p:cNvSpPr txBox="1">
            <a:spLocks/>
          </p:cNvSpPr>
          <p:nvPr/>
        </p:nvSpPr>
        <p:spPr>
          <a:xfrm>
            <a:off x="2338573" y="-319887"/>
            <a:ext cx="1253665" cy="168116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5F7AF3D8-E12C-4EB2-92F1-78EB7A8A8275}"/>
              </a:ext>
            </a:extLst>
          </p:cNvPr>
          <p:cNvSpPr txBox="1">
            <a:spLocks/>
          </p:cNvSpPr>
          <p:nvPr/>
        </p:nvSpPr>
        <p:spPr>
          <a:xfrm>
            <a:off x="293070" y="3020071"/>
            <a:ext cx="5221906" cy="537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tkinson Hyperlegible" pitchFamily="2" charset="0"/>
                <a:ea typeface="Roboto" panose="02000000000000000000" pitchFamily="2" charset="0"/>
              </a:rPr>
              <a:t>Realizar una cantidad o carga de trabajo dentro de un tiempo determinado.  Una carga excesiva se percibe como “falta de tiempo” para cumplir las tareas asignadas.</a:t>
            </a:r>
            <a:endParaRPr lang="es-CL" sz="1800" dirty="0">
              <a:solidFill>
                <a:schemeClr val="bg2">
                  <a:lumMod val="25000"/>
                </a:schemeClr>
              </a:solidFill>
              <a:latin typeface="Atkinson Hyperlegible" pitchFamily="2" charset="0"/>
              <a:ea typeface="Roboto" panose="02000000000000000000" pitchFamily="2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FBCAF25-8366-4312-AF3D-D5D1572FF86D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DB51F9E7-15BA-46F3-85BA-1AEF88D59271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B5AED271-7E18-441B-9C6D-DFF92B65C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F218DE9-C8E3-4DD3-95D0-92602FBF69E4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F06FCFB-D41A-47DC-9472-10270E9E361C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380DDF6-C8B6-4E99-9404-52F597E5B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B989A06-6D0F-4D25-A6E3-8CC7ECBDA273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B7F8DFB-032E-8BB3-A0D7-1A3EC989516D}"/>
              </a:ext>
            </a:extLst>
          </p:cNvPr>
          <p:cNvSpPr/>
          <p:nvPr/>
        </p:nvSpPr>
        <p:spPr>
          <a:xfrm>
            <a:off x="5603600" y="1975968"/>
            <a:ext cx="3058991" cy="106740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A7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Gestión del Tiempo y Priorización de Tareas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965EC67-9729-7E60-E3BF-17C494588DAB}"/>
              </a:ext>
            </a:extLst>
          </p:cNvPr>
          <p:cNvSpPr/>
          <p:nvPr/>
        </p:nvSpPr>
        <p:spPr>
          <a:xfrm>
            <a:off x="8839939" y="1952667"/>
            <a:ext cx="3058991" cy="1067403"/>
          </a:xfrm>
          <a:prstGeom prst="rect">
            <a:avLst/>
          </a:prstGeom>
          <a:noFill/>
          <a:ln w="12700" cap="flat" cmpd="sng" algn="ctr">
            <a:solidFill>
              <a:srgbClr val="00A4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Organización Eficiente de los Equipos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493E4C5-B575-493B-9C05-1DC84A08F450}"/>
              </a:ext>
            </a:extLst>
          </p:cNvPr>
          <p:cNvSpPr/>
          <p:nvPr/>
        </p:nvSpPr>
        <p:spPr>
          <a:xfrm>
            <a:off x="5603600" y="3159534"/>
            <a:ext cx="3058991" cy="106740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A7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Autocuidado y prevención del estrés laboral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35071A3-F961-0150-80B9-1954CF489C48}"/>
              </a:ext>
            </a:extLst>
          </p:cNvPr>
          <p:cNvSpPr/>
          <p:nvPr/>
        </p:nvSpPr>
        <p:spPr>
          <a:xfrm>
            <a:off x="8839939" y="3136233"/>
            <a:ext cx="3058991" cy="1067403"/>
          </a:xfrm>
          <a:prstGeom prst="rect">
            <a:avLst/>
          </a:prstGeom>
          <a:noFill/>
          <a:ln w="12700" cap="flat" cmpd="sng" algn="ctr">
            <a:solidFill>
              <a:srgbClr val="00A4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Liderazgo saludable y gestión de equipos bajo presión</a:t>
            </a:r>
          </a:p>
        </p:txBody>
      </p:sp>
    </p:spTree>
    <p:extLst>
      <p:ext uri="{BB962C8B-B14F-4D97-AF65-F5344CB8AC3E}">
        <p14:creationId xmlns:p14="http://schemas.microsoft.com/office/powerpoint/2010/main" val="11011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CEFADA7-F618-4E20-A04F-6F01C261FC17}"/>
              </a:ext>
            </a:extLst>
          </p:cNvPr>
          <p:cNvSpPr txBox="1"/>
          <p:nvPr/>
        </p:nvSpPr>
        <p:spPr>
          <a:xfrm>
            <a:off x="805451" y="2155868"/>
            <a:ext cx="673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MX" dirty="0">
                <a:latin typeface="Atkinson Hyperlegible" pitchFamily="2" charset="0"/>
              </a:rPr>
              <a:t>La aplicación del CEAL también una herramienta de gestión interna que permite:</a:t>
            </a:r>
            <a:endParaRPr lang="es-CL" sz="2000" dirty="0">
              <a:solidFill>
                <a:schemeClr val="accent1"/>
              </a:solidFill>
              <a:latin typeface="Atkinson Hyperlegible" pitchFamily="2" charset="0"/>
              <a:ea typeface="Roboto Ligh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43E9F6-D9B2-4953-9AD0-90E334C4E08F}"/>
              </a:ext>
            </a:extLst>
          </p:cNvPr>
          <p:cNvSpPr txBox="1"/>
          <p:nvPr/>
        </p:nvSpPr>
        <p:spPr>
          <a:xfrm>
            <a:off x="445348" y="1185899"/>
            <a:ext cx="9960524" cy="89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800" dirty="0">
                <a:solidFill>
                  <a:schemeClr val="accent1"/>
                </a:solidFill>
                <a:latin typeface="Bebas Neue" panose="020B0606020202050201" pitchFamily="34" charset="0"/>
                <a:ea typeface="Roboto Medium" panose="02000000000000000000" pitchFamily="2" charset="0"/>
              </a:rPr>
              <a:t>4</a:t>
            </a:r>
            <a:r>
              <a:rPr kumimoji="0" lang="es-CL" sz="3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ebas Neue" panose="020B0606020202050201" pitchFamily="34" charset="0"/>
                <a:ea typeface="Roboto Medium" panose="02000000000000000000" pitchFamily="2" charset="0"/>
              </a:rPr>
              <a:t>. </a:t>
            </a:r>
            <a:r>
              <a:rPr lang="es-CL" sz="3800" u="sng" dirty="0">
                <a:solidFill>
                  <a:schemeClr val="accent1"/>
                </a:solidFill>
                <a:latin typeface="Bebas Neue" panose="020B0606020202050201" pitchFamily="34" charset="0"/>
                <a:ea typeface="Roboto Medium" panose="02000000000000000000" pitchFamily="2" charset="0"/>
              </a:rPr>
              <a:t>Mejora del clima y la gestión organizacional</a:t>
            </a:r>
            <a:endParaRPr kumimoji="0" lang="en-US" sz="38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ebas Neue" panose="020B0606020202050201" pitchFamily="34" charset="0"/>
              <a:ea typeface="Roboto Medium" panose="020000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9997DB8-D3DC-49D8-B13D-58234E32DC87}"/>
              </a:ext>
            </a:extLst>
          </p:cNvPr>
          <p:cNvSpPr txBox="1"/>
          <p:nvPr/>
        </p:nvSpPr>
        <p:spPr>
          <a:xfrm>
            <a:off x="1495262" y="3182236"/>
            <a:ext cx="673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MX" b="1" dirty="0">
                <a:latin typeface="Atkinson Hyperlegible" pitchFamily="2" charset="0"/>
              </a:rPr>
              <a:t>Identificar</a:t>
            </a:r>
            <a:r>
              <a:rPr lang="es-MX" dirty="0">
                <a:latin typeface="Atkinson Hyperlegible" pitchFamily="2" charset="0"/>
              </a:rPr>
              <a:t> fortalezas y debilidades en la organización del trabajo.</a:t>
            </a:r>
            <a:endParaRPr lang="es-CL" sz="2000" b="1" dirty="0">
              <a:solidFill>
                <a:schemeClr val="accent1"/>
              </a:solidFill>
              <a:latin typeface="Atkinson Hyperlegible" pitchFamily="2" charset="0"/>
              <a:ea typeface="Roboto Light" panose="02000000000000000000" pitchFamily="2" charset="0"/>
            </a:endParaRPr>
          </a:p>
        </p:txBody>
      </p:sp>
      <p:sp>
        <p:nvSpPr>
          <p:cNvPr id="18" name="Estrella: 4 puntas 17">
            <a:extLst>
              <a:ext uri="{FF2B5EF4-FFF2-40B4-BE49-F238E27FC236}">
                <a16:creationId xmlns:a16="http://schemas.microsoft.com/office/drawing/2014/main" id="{330D5C97-98B7-4DFE-A6A5-6E2CB15DB794}"/>
              </a:ext>
            </a:extLst>
          </p:cNvPr>
          <p:cNvSpPr/>
          <p:nvPr/>
        </p:nvSpPr>
        <p:spPr>
          <a:xfrm>
            <a:off x="1301672" y="3245069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5656EA-235D-4B41-8793-5A64E6629B26}"/>
              </a:ext>
            </a:extLst>
          </p:cNvPr>
          <p:cNvSpPr txBox="1"/>
          <p:nvPr/>
        </p:nvSpPr>
        <p:spPr>
          <a:xfrm>
            <a:off x="1495262" y="3732749"/>
            <a:ext cx="67331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L" b="1" dirty="0">
                <a:latin typeface="Atkinson Hyperlegible" pitchFamily="2" charset="0"/>
              </a:rPr>
              <a:t>Orientar</a:t>
            </a:r>
            <a:r>
              <a:rPr lang="es-CL" dirty="0">
                <a:latin typeface="Atkinson Hyperlegible" pitchFamily="2" charset="0"/>
              </a:rPr>
              <a:t> planes de intervención.</a:t>
            </a:r>
            <a:br>
              <a:rPr lang="es-CL" dirty="0">
                <a:latin typeface="Atkinson Hyperlegible" pitchFamily="2" charset="0"/>
              </a:rPr>
            </a:br>
            <a:endParaRPr lang="es-CL" sz="2000" b="1" dirty="0">
              <a:solidFill>
                <a:schemeClr val="accent1"/>
              </a:solidFill>
              <a:latin typeface="Atkinson Hyperlegible" pitchFamily="2" charset="0"/>
              <a:ea typeface="Roboto Light" panose="02000000000000000000" pitchFamily="2" charset="0"/>
            </a:endParaRPr>
          </a:p>
        </p:txBody>
      </p:sp>
      <p:sp>
        <p:nvSpPr>
          <p:cNvPr id="10" name="Estrella: 4 puntas 9">
            <a:extLst>
              <a:ext uri="{FF2B5EF4-FFF2-40B4-BE49-F238E27FC236}">
                <a16:creationId xmlns:a16="http://schemas.microsoft.com/office/drawing/2014/main" id="{1DC2AFBE-DA3F-4A24-9A93-415BCE4CFABB}"/>
              </a:ext>
            </a:extLst>
          </p:cNvPr>
          <p:cNvSpPr/>
          <p:nvPr/>
        </p:nvSpPr>
        <p:spPr>
          <a:xfrm>
            <a:off x="1301672" y="3795582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E8AC8E-8E58-4D82-ACD3-C113AAAD5BDF}"/>
              </a:ext>
            </a:extLst>
          </p:cNvPr>
          <p:cNvSpPr txBox="1"/>
          <p:nvPr/>
        </p:nvSpPr>
        <p:spPr>
          <a:xfrm>
            <a:off x="1495262" y="4314037"/>
            <a:ext cx="673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tkinson Hyperlegible" pitchFamily="2" charset="0"/>
              </a:rPr>
              <a:t>Favorecer</a:t>
            </a:r>
            <a:r>
              <a:rPr lang="es-MX" dirty="0">
                <a:latin typeface="Atkinson Hyperlegible" pitchFamily="2" charset="0"/>
              </a:rPr>
              <a:t> un clima laboral más saludable y productivo.</a:t>
            </a:r>
          </a:p>
        </p:txBody>
      </p:sp>
      <p:sp>
        <p:nvSpPr>
          <p:cNvPr id="17" name="Estrella: 4 puntas 16">
            <a:extLst>
              <a:ext uri="{FF2B5EF4-FFF2-40B4-BE49-F238E27FC236}">
                <a16:creationId xmlns:a16="http://schemas.microsoft.com/office/drawing/2014/main" id="{888C7AF0-8687-4700-A886-B2538024BA9C}"/>
              </a:ext>
            </a:extLst>
          </p:cNvPr>
          <p:cNvSpPr/>
          <p:nvPr/>
        </p:nvSpPr>
        <p:spPr>
          <a:xfrm>
            <a:off x="1301672" y="4376872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5B8B3CD-0A13-4090-AA30-6B121E31884A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23DED912-9ED4-4277-BA65-55A8DFEDDF53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46385FA-3A3A-4F62-BA9A-E6C501B8E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66034C8-86EC-4BAA-8D0E-A69B90C9E414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6873143-6F3A-44AC-9775-84ED5EF22C0C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ED8DA7DE-1753-4FFA-8885-DD8CDAF654E8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DD434D2-22E4-4F9A-B229-2DE2B5BD7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CB95FDC-70B3-40CF-B2C1-1DFEF32B2812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A1E0F2D8-96C9-41C1-B914-D12F7B5CB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9A95CE8-443A-44BB-997C-AFDCA073C95C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7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929E5C1-DC5A-4D6C-B61D-20952B1A4B25}"/>
              </a:ext>
            </a:extLst>
          </p:cNvPr>
          <p:cNvSpPr txBox="1"/>
          <p:nvPr/>
        </p:nvSpPr>
        <p:spPr>
          <a:xfrm>
            <a:off x="449944" y="1681163"/>
            <a:ext cx="501410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lvl="0" algn="ctr">
              <a:defRPr/>
            </a:pPr>
            <a:r>
              <a:rPr lang="es-CL" sz="3800" b="1" dirty="0">
                <a:solidFill>
                  <a:schemeClr val="accent1"/>
                </a:solidFill>
                <a:latin typeface="Bebas Neue" panose="020B0606020202050201" pitchFamily="34" charset="0"/>
                <a:ea typeface="Roboto Medium" panose="02000000000000000000" pitchFamily="2" charset="0"/>
              </a:rPr>
              <a:t>EXIGENCIAS</a:t>
            </a:r>
            <a:r>
              <a:rPr lang="es-CL" sz="3800" dirty="0">
                <a:solidFill>
                  <a:schemeClr val="accent1"/>
                </a:solidFill>
                <a:latin typeface="Bebas Neue" panose="020B0606020202050201" pitchFamily="34" charset="0"/>
                <a:ea typeface="Roboto Medium" panose="02000000000000000000" pitchFamily="2" charset="0"/>
              </a:rPr>
              <a:t> EMOCIONALES</a:t>
            </a:r>
            <a:endParaRPr lang="en-US" sz="3800" dirty="0">
              <a:solidFill>
                <a:schemeClr val="accent1"/>
              </a:solidFill>
              <a:latin typeface="Bebas Neue" panose="020B0606020202050201" pitchFamily="34" charset="0"/>
              <a:ea typeface="Roboto Medium" panose="02000000000000000000" pitchFamily="2" charset="0"/>
            </a:endParaRP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F0240311-F867-4B90-8F8C-04E9DD260FDF}"/>
              </a:ext>
            </a:extLst>
          </p:cNvPr>
          <p:cNvSpPr txBox="1">
            <a:spLocks/>
          </p:cNvSpPr>
          <p:nvPr/>
        </p:nvSpPr>
        <p:spPr>
          <a:xfrm>
            <a:off x="2338573" y="-319887"/>
            <a:ext cx="1253665" cy="168116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5F7AF3D8-E12C-4EB2-92F1-78EB7A8A8275}"/>
              </a:ext>
            </a:extLst>
          </p:cNvPr>
          <p:cNvSpPr txBox="1">
            <a:spLocks/>
          </p:cNvSpPr>
          <p:nvPr/>
        </p:nvSpPr>
        <p:spPr>
          <a:xfrm>
            <a:off x="100911" y="3043370"/>
            <a:ext cx="5275673" cy="537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tkinson Hyperlegible" pitchFamily="2" charset="0"/>
                <a:ea typeface="Roboto" panose="02000000000000000000" pitchFamily="2" charset="0"/>
              </a:rPr>
              <a:t>Las exigencias emocionales demandan nuestra capacidad para entender la situación de otras personas, sobre todo cuando esas personas están a su vez con emociones intensas. También se considera la exigencia para el trabajador o trabajadora de esconder o no manifestar sus emociones ante los usuarios que debe atender.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1B64EE9-CC92-44CC-9307-2A9115C4A58B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4A8E7F38-8FF7-414A-92DA-D491FA0D05A4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264DA72-AEE5-4782-A7FC-DE3538A30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6A07D9-0A86-419D-9C54-07C985C3897E}"/>
              </a:ext>
            </a:extLst>
          </p:cNvPr>
          <p:cNvSpPr/>
          <p:nvPr/>
        </p:nvSpPr>
        <p:spPr>
          <a:xfrm>
            <a:off x="0" y="6693773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79DBA27-B9AB-46BD-9840-226C5E9B30D1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7EA68BD-9C23-430B-A119-3566B81CF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A5B796-A019-469B-8D6F-9F3B836ED6E6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97670BE-DC34-2ED0-78D1-5D8676EDF7D2}"/>
              </a:ext>
            </a:extLst>
          </p:cNvPr>
          <p:cNvSpPr/>
          <p:nvPr/>
        </p:nvSpPr>
        <p:spPr>
          <a:xfrm>
            <a:off x="5603600" y="1975968"/>
            <a:ext cx="3058991" cy="106740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A7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Manejo de las emociones en contextos laborales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8E1EAB0-3D92-4D22-D3C3-44018B2EEFA5}"/>
              </a:ext>
            </a:extLst>
          </p:cNvPr>
          <p:cNvSpPr/>
          <p:nvPr/>
        </p:nvSpPr>
        <p:spPr>
          <a:xfrm>
            <a:off x="8839939" y="1952667"/>
            <a:ext cx="3058991" cy="1067403"/>
          </a:xfrm>
          <a:prstGeom prst="rect">
            <a:avLst/>
          </a:prstGeom>
          <a:noFill/>
          <a:ln w="12700" cap="flat" cmpd="sng" algn="ctr">
            <a:solidFill>
              <a:srgbClr val="00A4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Autocuidado emocional y prevención del desgaste laboral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BB8C65-D85F-FE43-64F1-844BC39F291A}"/>
              </a:ext>
            </a:extLst>
          </p:cNvPr>
          <p:cNvSpPr/>
          <p:nvPr/>
        </p:nvSpPr>
        <p:spPr>
          <a:xfrm>
            <a:off x="5603600" y="3159534"/>
            <a:ext cx="3058991" cy="106740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A7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Estrategias de afrontamiento del estrés y la tensión emocional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9A556F7-7BC6-A7F7-C497-FDAEDDCBC8C5}"/>
              </a:ext>
            </a:extLst>
          </p:cNvPr>
          <p:cNvSpPr/>
          <p:nvPr/>
        </p:nvSpPr>
        <p:spPr>
          <a:xfrm>
            <a:off x="8839939" y="3136233"/>
            <a:ext cx="3058991" cy="1067403"/>
          </a:xfrm>
          <a:prstGeom prst="rect">
            <a:avLst/>
          </a:prstGeom>
          <a:noFill/>
          <a:ln w="12700" cap="flat" cmpd="sng" algn="ctr">
            <a:solidFill>
              <a:srgbClr val="00A4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Liderazgo empático y prevención del desgaste emocional en equipos</a:t>
            </a:r>
          </a:p>
        </p:txBody>
      </p:sp>
    </p:spTree>
    <p:extLst>
      <p:ext uri="{BB962C8B-B14F-4D97-AF65-F5344CB8AC3E}">
        <p14:creationId xmlns:p14="http://schemas.microsoft.com/office/powerpoint/2010/main" val="2265761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929E5C1-DC5A-4D6C-B61D-20952B1A4B25}"/>
              </a:ext>
            </a:extLst>
          </p:cNvPr>
          <p:cNvSpPr txBox="1"/>
          <p:nvPr/>
        </p:nvSpPr>
        <p:spPr>
          <a:xfrm>
            <a:off x="231286" y="2012944"/>
            <a:ext cx="4532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ebas Neue" panose="020B0606020202050201" pitchFamily="34" charset="0"/>
                <a:ea typeface="Roboto Medium" panose="02000000000000000000" pitchFamily="2" charset="0"/>
              </a:rPr>
              <a:t>compañerismo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ebas Neue" panose="020B0606020202050201" pitchFamily="34" charset="0"/>
              <a:ea typeface="Roboto Medium" panose="02000000000000000000" pitchFamily="2" charset="0"/>
            </a:endParaRP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F0240311-F867-4B90-8F8C-04E9DD260FDF}"/>
              </a:ext>
            </a:extLst>
          </p:cNvPr>
          <p:cNvSpPr txBox="1">
            <a:spLocks/>
          </p:cNvSpPr>
          <p:nvPr/>
        </p:nvSpPr>
        <p:spPr>
          <a:xfrm>
            <a:off x="2338573" y="-319887"/>
            <a:ext cx="1253665" cy="168116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5F7AF3D8-E12C-4EB2-92F1-78EB7A8A8275}"/>
              </a:ext>
            </a:extLst>
          </p:cNvPr>
          <p:cNvSpPr txBox="1">
            <a:spLocks/>
          </p:cNvSpPr>
          <p:nvPr/>
        </p:nvSpPr>
        <p:spPr>
          <a:xfrm>
            <a:off x="61640" y="2751129"/>
            <a:ext cx="4768777" cy="168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tkinson Hyperlegible" pitchFamily="2" charset="0"/>
                <a:ea typeface="Roboto" panose="02000000000000000000" pitchFamily="2" charset="0"/>
              </a:rPr>
              <a:t>Es la sensación de pertenecer a un equipo de trabajo conformado por pares, donde se recibe y se entrega ayuda cuando se necesita.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9A0D962-9503-449F-A570-06DD42129129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8BDE1CA-06D8-49AF-AF26-FEB0A06FBB14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947F1B0-C3B4-4D01-95F7-D39F5F12A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5D73613-6969-43DC-A0AF-EBC76F40EF6C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7AEEF6-F615-4FD0-AB76-9383435A5D92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2671935-D495-43C1-A201-923D77919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29C6A7-1811-4DF5-A25C-A67C4727D56F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5DF1A75-AC49-3927-5E27-175F759E7CAC}"/>
              </a:ext>
            </a:extLst>
          </p:cNvPr>
          <p:cNvSpPr/>
          <p:nvPr/>
        </p:nvSpPr>
        <p:spPr>
          <a:xfrm>
            <a:off x="5603600" y="1975968"/>
            <a:ext cx="3058991" cy="106740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A7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Trabajo en equipo y colaboración efectiva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44DFA8F-274C-D363-6170-3D222AF82EEB}"/>
              </a:ext>
            </a:extLst>
          </p:cNvPr>
          <p:cNvSpPr/>
          <p:nvPr/>
        </p:nvSpPr>
        <p:spPr>
          <a:xfrm>
            <a:off x="8839939" y="1952667"/>
            <a:ext cx="3058991" cy="1067403"/>
          </a:xfrm>
          <a:prstGeom prst="rect">
            <a:avLst/>
          </a:prstGeom>
          <a:noFill/>
          <a:ln w="12700" cap="flat" cmpd="sng" algn="ctr">
            <a:solidFill>
              <a:srgbClr val="00A4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Comunicación efectiva y respetuosa en el trabajo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09C5A7E-9556-10F2-3B22-6E27DCE26A6F}"/>
              </a:ext>
            </a:extLst>
          </p:cNvPr>
          <p:cNvSpPr/>
          <p:nvPr/>
        </p:nvSpPr>
        <p:spPr>
          <a:xfrm>
            <a:off x="5603600" y="3159534"/>
            <a:ext cx="3058991" cy="106740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A7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Resolución positiva de conflictos laborales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DC55D1B-38A6-0A2F-E728-AC583191CCB4}"/>
              </a:ext>
            </a:extLst>
          </p:cNvPr>
          <p:cNvSpPr/>
          <p:nvPr/>
        </p:nvSpPr>
        <p:spPr>
          <a:xfrm>
            <a:off x="8839939" y="3136233"/>
            <a:ext cx="3058991" cy="1067403"/>
          </a:xfrm>
          <a:prstGeom prst="rect">
            <a:avLst/>
          </a:prstGeom>
          <a:noFill/>
          <a:ln w="12700" cap="flat" cmpd="sng" algn="ctr">
            <a:solidFill>
              <a:srgbClr val="00A4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Convivencia laboral y buen trato</a:t>
            </a:r>
          </a:p>
        </p:txBody>
      </p:sp>
    </p:spTree>
    <p:extLst>
      <p:ext uri="{BB962C8B-B14F-4D97-AF65-F5344CB8AC3E}">
        <p14:creationId xmlns:p14="http://schemas.microsoft.com/office/powerpoint/2010/main" val="4221359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929E5C1-DC5A-4D6C-B61D-20952B1A4B25}"/>
              </a:ext>
            </a:extLst>
          </p:cNvPr>
          <p:cNvSpPr txBox="1"/>
          <p:nvPr/>
        </p:nvSpPr>
        <p:spPr>
          <a:xfrm>
            <a:off x="453190" y="2455697"/>
            <a:ext cx="47910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ebas Neue" panose="020B0606020202050201" pitchFamily="34" charset="0"/>
                <a:ea typeface="Roboto Medium" panose="02000000000000000000" pitchFamily="2" charset="0"/>
              </a:rPr>
              <a:t>vulnerabilidad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ebas Neue" panose="020B0606020202050201" pitchFamily="34" charset="0"/>
              <a:ea typeface="Roboto Medium" panose="020000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84C7297-CD63-4C7F-B9A6-84BE2456D3BB}"/>
              </a:ext>
            </a:extLst>
          </p:cNvPr>
          <p:cNvCxnSpPr/>
          <p:nvPr/>
        </p:nvCxnSpPr>
        <p:spPr>
          <a:xfrm>
            <a:off x="7814849" y="6551694"/>
            <a:ext cx="4320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F0240311-F867-4B90-8F8C-04E9DD260FDF}"/>
              </a:ext>
            </a:extLst>
          </p:cNvPr>
          <p:cNvSpPr txBox="1">
            <a:spLocks/>
          </p:cNvSpPr>
          <p:nvPr/>
        </p:nvSpPr>
        <p:spPr>
          <a:xfrm>
            <a:off x="2338573" y="-319887"/>
            <a:ext cx="1253665" cy="168116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5F7AF3D8-E12C-4EB2-92F1-78EB7A8A8275}"/>
              </a:ext>
            </a:extLst>
          </p:cNvPr>
          <p:cNvSpPr txBox="1">
            <a:spLocks/>
          </p:cNvSpPr>
          <p:nvPr/>
        </p:nvSpPr>
        <p:spPr>
          <a:xfrm>
            <a:off x="283544" y="3193882"/>
            <a:ext cx="5040931" cy="537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tkinson Hyperlegible" pitchFamily="2" charset="0"/>
                <a:ea typeface="Roboto" panose="02000000000000000000" pitchFamily="2" charset="0"/>
              </a:rPr>
              <a:t>Sensación de temor, desprotección o indefensión ante un trato que el o la trabajador/a considera injusto por parte de la organización.</a:t>
            </a:r>
          </a:p>
          <a:p>
            <a:pPr marL="0" lvl="0" indent="0" algn="ctr">
              <a:buNone/>
              <a:defRPr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 entiende también como la incapacidad de ejercer derechos o de resistir la disciplina que impone la relación laboral.</a:t>
            </a:r>
            <a:endParaRPr lang="es-CL" sz="1800" dirty="0">
              <a:solidFill>
                <a:schemeClr val="bg2">
                  <a:lumMod val="25000"/>
                </a:schemeClr>
              </a:solidFill>
              <a:latin typeface="Atkinson Hyperlegible" pitchFamily="2" charset="0"/>
              <a:ea typeface="Roboto" panose="02000000000000000000" pitchFamily="2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AD830B0-2EA2-43EA-AC67-A405DC961641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F056524-05A4-4E60-A320-50C66FA68664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CBA8260-4FFE-4250-A1AE-878BDBCA6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C32544A-E390-4C7C-8124-34D912DFE7C9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F870013-9292-41F6-BBCF-C169D8AA8962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022BC5E-7A65-4012-8F85-C97427D10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5F8FA35-71B4-41DE-BB91-09607E3EE4D0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728CA77-E456-5B5D-A757-C76780CC32C9}"/>
              </a:ext>
            </a:extLst>
          </p:cNvPr>
          <p:cNvSpPr/>
          <p:nvPr/>
        </p:nvSpPr>
        <p:spPr>
          <a:xfrm>
            <a:off x="5603600" y="1975968"/>
            <a:ext cx="3058991" cy="106740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A7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Derechos laborales, protección institucional y Ley Karin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410B34D-80AD-100E-8B17-8FFAD86BD1DD}"/>
              </a:ext>
            </a:extLst>
          </p:cNvPr>
          <p:cNvSpPr/>
          <p:nvPr/>
        </p:nvSpPr>
        <p:spPr>
          <a:xfrm>
            <a:off x="8839939" y="1952667"/>
            <a:ext cx="3058991" cy="1067403"/>
          </a:xfrm>
          <a:prstGeom prst="rect">
            <a:avLst/>
          </a:prstGeom>
          <a:noFill/>
          <a:ln w="12700" cap="flat" cmpd="sng" algn="ctr">
            <a:solidFill>
              <a:srgbClr val="00A4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Seguridad psicológica y confianza en el entorno laboral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8CCB427-43C5-2691-1CE7-C61AF8EB2842}"/>
              </a:ext>
            </a:extLst>
          </p:cNvPr>
          <p:cNvSpPr/>
          <p:nvPr/>
        </p:nvSpPr>
        <p:spPr>
          <a:xfrm>
            <a:off x="5603600" y="3159534"/>
            <a:ext cx="3058991" cy="106740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A7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Liderazgo ético y responsabilidad institucional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A15C648-A77A-39EF-BB63-C5D83021EA01}"/>
              </a:ext>
            </a:extLst>
          </p:cNvPr>
          <p:cNvSpPr/>
          <p:nvPr/>
        </p:nvSpPr>
        <p:spPr>
          <a:xfrm>
            <a:off x="8839939" y="3136233"/>
            <a:ext cx="3058991" cy="1067403"/>
          </a:xfrm>
          <a:prstGeom prst="rect">
            <a:avLst/>
          </a:prstGeom>
          <a:noFill/>
          <a:ln w="12700" cap="flat" cmpd="sng" algn="ctr">
            <a:solidFill>
              <a:srgbClr val="00A4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Empoderamiento y autocuidado en contextos de vulnerabilidad</a:t>
            </a:r>
          </a:p>
        </p:txBody>
      </p:sp>
    </p:spTree>
    <p:extLst>
      <p:ext uri="{BB962C8B-B14F-4D97-AF65-F5344CB8AC3E}">
        <p14:creationId xmlns:p14="http://schemas.microsoft.com/office/powerpoint/2010/main" val="3749962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BC91C321-40E8-49A5-9886-5E1D61BE94BA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BE37B60-D46A-4CA1-8EAC-EA4182D6CAE2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C25A685-2434-432F-81E1-D106A1BC9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E05F5DC-87BE-49FC-8D28-159278E10AD3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  <p:sp>
        <p:nvSpPr>
          <p:cNvPr id="28" name="Estrella: 4 puntas 27">
            <a:extLst>
              <a:ext uri="{FF2B5EF4-FFF2-40B4-BE49-F238E27FC236}">
                <a16:creationId xmlns:a16="http://schemas.microsoft.com/office/drawing/2014/main" id="{34BBCB78-5C0B-49A7-9203-913B825B7B1A}"/>
              </a:ext>
            </a:extLst>
          </p:cNvPr>
          <p:cNvSpPr/>
          <p:nvPr/>
        </p:nvSpPr>
        <p:spPr>
          <a:xfrm>
            <a:off x="-864068" y="5616178"/>
            <a:ext cx="1980767" cy="210299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Estrella: 4 puntas 28">
            <a:extLst>
              <a:ext uri="{FF2B5EF4-FFF2-40B4-BE49-F238E27FC236}">
                <a16:creationId xmlns:a16="http://schemas.microsoft.com/office/drawing/2014/main" id="{2FA789D6-C3B5-4B75-BA87-2213EEF5E92B}"/>
              </a:ext>
            </a:extLst>
          </p:cNvPr>
          <p:cNvSpPr/>
          <p:nvPr/>
        </p:nvSpPr>
        <p:spPr>
          <a:xfrm rot="20125039">
            <a:off x="10142051" y="4765271"/>
            <a:ext cx="1980767" cy="210299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FE806FE-574E-4409-96DB-DFF1D0C02481}"/>
              </a:ext>
            </a:extLst>
          </p:cNvPr>
          <p:cNvCxnSpPr/>
          <p:nvPr/>
        </p:nvCxnSpPr>
        <p:spPr>
          <a:xfrm>
            <a:off x="3936000" y="4359073"/>
            <a:ext cx="43200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F419DE68-83B1-4E82-9B5E-A3A2DB81B45F}"/>
              </a:ext>
            </a:extLst>
          </p:cNvPr>
          <p:cNvSpPr txBox="1"/>
          <p:nvPr/>
        </p:nvSpPr>
        <p:spPr>
          <a:xfrm>
            <a:off x="2763625" y="2644170"/>
            <a:ext cx="6664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EVALUACIÓN DE RIESGOS PSICOSOCIALES USACH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DFADBAF-DEF9-4D3B-BB45-7C168359E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75" y="4359073"/>
            <a:ext cx="932592" cy="251712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C097FF6-5554-406A-89A1-CB1C0AC1E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508" y="4502808"/>
            <a:ext cx="932591" cy="237925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CDD6321-99F8-4C4A-8AC4-AC77F4708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36" y="4785039"/>
            <a:ext cx="1493632" cy="209116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0E6A8CA-B97B-4EA4-915A-88CA03C072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24" y="5247926"/>
            <a:ext cx="550402" cy="162827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50BC4EA-0873-4D58-B0A2-A4D1699DAB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" y="4448572"/>
            <a:ext cx="990995" cy="240942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2DFC900-8BFB-4539-B576-C4D5A72C21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95" y="5229726"/>
            <a:ext cx="549969" cy="1628274"/>
          </a:xfrm>
          <a:prstGeom prst="rect">
            <a:avLst/>
          </a:prstGeom>
        </p:spPr>
      </p:pic>
      <p:sp>
        <p:nvSpPr>
          <p:cNvPr id="30" name="Estrella: 4 puntas 29">
            <a:extLst>
              <a:ext uri="{FF2B5EF4-FFF2-40B4-BE49-F238E27FC236}">
                <a16:creationId xmlns:a16="http://schemas.microsoft.com/office/drawing/2014/main" id="{242836A0-E33E-45D9-A631-7A86196D53E6}"/>
              </a:ext>
            </a:extLst>
          </p:cNvPr>
          <p:cNvSpPr/>
          <p:nvPr/>
        </p:nvSpPr>
        <p:spPr>
          <a:xfrm>
            <a:off x="794608" y="4157747"/>
            <a:ext cx="428535" cy="454979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strella: 4 puntas 30">
            <a:extLst>
              <a:ext uri="{FF2B5EF4-FFF2-40B4-BE49-F238E27FC236}">
                <a16:creationId xmlns:a16="http://schemas.microsoft.com/office/drawing/2014/main" id="{388DE90A-A6E9-486A-9CF6-3C97AA47A4D8}"/>
              </a:ext>
            </a:extLst>
          </p:cNvPr>
          <p:cNvSpPr/>
          <p:nvPr/>
        </p:nvSpPr>
        <p:spPr>
          <a:xfrm>
            <a:off x="9127845" y="5834573"/>
            <a:ext cx="428535" cy="454979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703DA8F-8F6E-4FD4-BF54-224228CA4F1E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DFCED64A-2362-4427-8FED-BE3D866850F8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AB3F9E0-F8C8-485A-AC09-D2DE9BA13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153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2512173-850A-4F34-B5F0-096F6F98D68D}"/>
              </a:ext>
            </a:extLst>
          </p:cNvPr>
          <p:cNvSpPr txBox="1"/>
          <p:nvPr/>
        </p:nvSpPr>
        <p:spPr>
          <a:xfrm>
            <a:off x="0" y="1152404"/>
            <a:ext cx="791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Bebas Neue" panose="020B0606020202050201" pitchFamily="34" charset="0"/>
                <a:ea typeface="Roboto Medium" panose="02000000000000000000" pitchFamily="2" charset="0"/>
                <a:sym typeface="Wingdings 2" panose="05020102010507070707" pitchFamily="18" charset="2"/>
              </a:rPr>
              <a:t>CENTROS DE TRABAJO ANTE SUSESO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A499"/>
              </a:solidFill>
              <a:effectLst/>
              <a:uLnTx/>
              <a:uFillTx/>
              <a:latin typeface="Bebas Neue" panose="020B0606020202050201" pitchFamily="34" charset="0"/>
              <a:ea typeface="Roboto Medium" panose="02000000000000000000" pitchFamily="2" charset="0"/>
            </a:endParaRPr>
          </a:p>
        </p:txBody>
      </p:sp>
      <p:pic>
        <p:nvPicPr>
          <p:cNvPr id="6" name="Picture 2" descr="SUSESO – CEAL">
            <a:extLst>
              <a:ext uri="{FF2B5EF4-FFF2-40B4-BE49-F238E27FC236}">
                <a16:creationId xmlns:a16="http://schemas.microsoft.com/office/drawing/2014/main" id="{FF87F903-63F0-469C-863F-A94BC538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676" y="734490"/>
            <a:ext cx="2291639" cy="10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3BCABB9-8AEA-4ADE-B843-5A28E1587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548772"/>
              </p:ext>
            </p:extLst>
          </p:nvPr>
        </p:nvGraphicFramePr>
        <p:xfrm>
          <a:off x="7162242" y="4386720"/>
          <a:ext cx="3518412" cy="688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206">
                  <a:extLst>
                    <a:ext uri="{9D8B030D-6E8A-4147-A177-3AD203B41FA5}">
                      <a16:colId xmlns:a16="http://schemas.microsoft.com/office/drawing/2014/main" val="2563518168"/>
                    </a:ext>
                  </a:extLst>
                </a:gridCol>
                <a:gridCol w="1759206">
                  <a:extLst>
                    <a:ext uri="{9D8B030D-6E8A-4147-A177-3AD203B41FA5}">
                      <a16:colId xmlns:a16="http://schemas.microsoft.com/office/drawing/2014/main" val="2857284053"/>
                    </a:ext>
                  </a:extLst>
                </a:gridCol>
              </a:tblGrid>
              <a:tr h="34425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tkinson Hyperlegible" pitchFamily="2" charset="0"/>
                          <a:ea typeface="Roboto" panose="02000000000000000000" pitchFamily="2" charset="0"/>
                        </a:rPr>
                        <a:t>REACTIVOS</a:t>
                      </a:r>
                      <a:endParaRPr lang="es-CL" sz="1400" b="1" dirty="0">
                        <a:solidFill>
                          <a:schemeClr val="bg1"/>
                        </a:solidFill>
                        <a:latin typeface="Atkinson Hyperlegible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333903"/>
                  </a:ext>
                </a:extLst>
              </a:tr>
              <a:tr h="34425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tkinson Hyperlegible" pitchFamily="2" charset="0"/>
                          <a:ea typeface="Roboto" panose="02000000000000000000" pitchFamily="2" charset="0"/>
                        </a:rPr>
                        <a:t>DEDUC</a:t>
                      </a:r>
                      <a:endParaRPr lang="es-CL" sz="1400" b="1" dirty="0">
                        <a:solidFill>
                          <a:schemeClr val="bg1"/>
                        </a:solidFill>
                        <a:latin typeface="Atkinson Hyperlegible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tkinson Hyperlegible" pitchFamily="2" charset="0"/>
                          <a:ea typeface="Roboto" panose="02000000000000000000" pitchFamily="2" charset="0"/>
                        </a:rPr>
                        <a:t>FING</a:t>
                      </a:r>
                      <a:endParaRPr lang="es-CL" sz="1400" b="1" dirty="0">
                        <a:solidFill>
                          <a:schemeClr val="bg1"/>
                        </a:solidFill>
                        <a:latin typeface="Atkinson Hyperlegible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920070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549FFE0-4C7D-4CB4-BB85-CED73B2B1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528265"/>
              </p:ext>
            </p:extLst>
          </p:nvPr>
        </p:nvGraphicFramePr>
        <p:xfrm>
          <a:off x="1566023" y="4400599"/>
          <a:ext cx="4398015" cy="688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206">
                  <a:extLst>
                    <a:ext uri="{9D8B030D-6E8A-4147-A177-3AD203B41FA5}">
                      <a16:colId xmlns:a16="http://schemas.microsoft.com/office/drawing/2014/main" val="2563518168"/>
                    </a:ext>
                  </a:extLst>
                </a:gridCol>
                <a:gridCol w="1759206">
                  <a:extLst>
                    <a:ext uri="{9D8B030D-6E8A-4147-A177-3AD203B41FA5}">
                      <a16:colId xmlns:a16="http://schemas.microsoft.com/office/drawing/2014/main" val="2857284053"/>
                    </a:ext>
                  </a:extLst>
                </a:gridCol>
                <a:gridCol w="879603">
                  <a:extLst>
                    <a:ext uri="{9D8B030D-6E8A-4147-A177-3AD203B41FA5}">
                      <a16:colId xmlns:a16="http://schemas.microsoft.com/office/drawing/2014/main" val="1396134748"/>
                    </a:ext>
                  </a:extLst>
                </a:gridCol>
              </a:tblGrid>
              <a:tr h="34425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tkinson Hyperlegible" pitchFamily="2" charset="0"/>
                          <a:ea typeface="Roboto" panose="02000000000000000000" pitchFamily="2" charset="0"/>
                        </a:rPr>
                        <a:t>PREVENTIVOS</a:t>
                      </a:r>
                      <a:endParaRPr lang="es-CL" sz="1200" b="1" dirty="0">
                        <a:solidFill>
                          <a:schemeClr val="bg1"/>
                        </a:solidFill>
                        <a:latin typeface="Atkinson Hyperlegible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1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</a:t>
                      </a:r>
                      <a:endParaRPr lang="es-CL" sz="12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333903"/>
                  </a:ext>
                </a:extLst>
              </a:tr>
              <a:tr h="34425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tkinson Hyperlegible" pitchFamily="2" charset="0"/>
                          <a:ea typeface="Roboto" panose="02000000000000000000" pitchFamily="2" charset="0"/>
                        </a:rPr>
                        <a:t>NORTE</a:t>
                      </a:r>
                      <a:endParaRPr lang="es-CL" sz="1400" b="1" dirty="0">
                        <a:solidFill>
                          <a:schemeClr val="bg1"/>
                        </a:solidFill>
                        <a:latin typeface="Atkinson Hyperlegible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tkinson Hyperlegible" pitchFamily="2" charset="0"/>
                          <a:ea typeface="Roboto" panose="02000000000000000000" pitchFamily="2" charset="0"/>
                        </a:rPr>
                        <a:t>CENTRO</a:t>
                      </a:r>
                      <a:endParaRPr lang="es-CL" sz="1400" b="1" dirty="0">
                        <a:solidFill>
                          <a:schemeClr val="bg1"/>
                        </a:solidFill>
                        <a:latin typeface="Atkinson Hyperlegible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Roboto" panose="02000000000000000000" pitchFamily="2" charset="0"/>
                        </a:rPr>
                        <a:t>SUR</a:t>
                      </a:r>
                      <a:endParaRPr lang="es-CL" sz="1400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920070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AC8E531E-9142-483C-9F96-0BCEB054EC70}"/>
              </a:ext>
            </a:extLst>
          </p:cNvPr>
          <p:cNvSpPr txBox="1"/>
          <p:nvPr/>
        </p:nvSpPr>
        <p:spPr>
          <a:xfrm>
            <a:off x="7162242" y="2522647"/>
            <a:ext cx="351841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MX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tkinson Hyperlegible" pitchFamily="2" charset="0"/>
                <a:ea typeface="Roboto" panose="02000000000000000000" pitchFamily="2" charset="0"/>
              </a:rPr>
              <a:t>En el Departamento de Educación y la Facultad de Ingeniería el protocolo se ha implementado de </a:t>
            </a:r>
            <a:r>
              <a:rPr lang="es-MX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tkinson Hyperlegible" pitchFamily="2" charset="0"/>
                <a:ea typeface="Roboto" panose="02000000000000000000" pitchFamily="2" charset="0"/>
              </a:rPr>
              <a:t>manera reactiva,</a:t>
            </a:r>
            <a:r>
              <a:rPr lang="es-MX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tkinson Hyperlegible" pitchFamily="2" charset="0"/>
                <a:ea typeface="Roboto" panose="02000000000000000000" pitchFamily="2" charset="0"/>
              </a:rPr>
              <a:t> debido a que en estos centros se había calificado previamente Enfermedades Profesionales. Cada centro operó con su propio comité de aplicación autónomo. </a:t>
            </a: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A499">
                  <a:lumMod val="75000"/>
                </a:srgbClr>
              </a:solidFill>
              <a:effectLst/>
              <a:uLnTx/>
              <a:uFillTx/>
              <a:latin typeface="Atkinson Hyperlegible" pitchFamily="2" charset="0"/>
              <a:ea typeface="Roboto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64FEA-55A7-4C51-803B-1D8466343860}"/>
              </a:ext>
            </a:extLst>
          </p:cNvPr>
          <p:cNvSpPr txBox="1"/>
          <p:nvPr/>
        </p:nvSpPr>
        <p:spPr>
          <a:xfrm>
            <a:off x="1566023" y="2522647"/>
            <a:ext cx="351841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tkinson Hyperlegible" pitchFamily="2" charset="0"/>
                <a:ea typeface="Roboto" panose="02000000000000000000" pitchFamily="2" charset="0"/>
              </a:rPr>
              <a:t>El protocolo es implementado de </a:t>
            </a:r>
            <a:r>
              <a:rPr lang="es-CL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tkinson Hyperlegible" pitchFamily="2" charset="0"/>
                <a:ea typeface="Roboto" panose="02000000000000000000" pitchFamily="2" charset="0"/>
              </a:rPr>
              <a:t>manera preventiva </a:t>
            </a:r>
            <a:r>
              <a:rPr lang="es-CL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tkinson Hyperlegible" pitchFamily="2" charset="0"/>
                <a:ea typeface="Roboto" panose="02000000000000000000" pitchFamily="2" charset="0"/>
              </a:rPr>
              <a:t>en estos 3 sectores del campus USACH. El sector SUR considera además todas aquellas dependencias externas al campus USACH.</a:t>
            </a:r>
          </a:p>
        </p:txBody>
      </p:sp>
      <p:sp>
        <p:nvSpPr>
          <p:cNvPr id="12" name="Estrella: 4 puntas 11">
            <a:extLst>
              <a:ext uri="{FF2B5EF4-FFF2-40B4-BE49-F238E27FC236}">
                <a16:creationId xmlns:a16="http://schemas.microsoft.com/office/drawing/2014/main" id="{4725EF4C-893B-4A6F-A90E-6E39AD9448B9}"/>
              </a:ext>
            </a:extLst>
          </p:cNvPr>
          <p:cNvSpPr/>
          <p:nvPr/>
        </p:nvSpPr>
        <p:spPr>
          <a:xfrm>
            <a:off x="1372433" y="2588244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strella: 4 puntas 12">
            <a:extLst>
              <a:ext uri="{FF2B5EF4-FFF2-40B4-BE49-F238E27FC236}">
                <a16:creationId xmlns:a16="http://schemas.microsoft.com/office/drawing/2014/main" id="{6415EA08-21E8-4E47-A695-D5E117628F87}"/>
              </a:ext>
            </a:extLst>
          </p:cNvPr>
          <p:cNvSpPr/>
          <p:nvPr/>
        </p:nvSpPr>
        <p:spPr>
          <a:xfrm>
            <a:off x="6968652" y="2588244"/>
            <a:ext cx="193590" cy="205536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0968DDD-8105-445F-9180-A07A9E099D18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6BCC30A-4FCA-4FAB-A02C-57052BCA0A0D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5AD5AFE-DF74-49CC-9264-24B311B52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7257218-50C8-4D54-B3DC-8E9F7613E2D8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F7CF364-036C-4FCE-93F0-E560CDC6D5AD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8665B52E-8AE5-42CA-A489-9061AAEB13BE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CB5C3A80-E9ED-4C4E-8F5A-8E57EDEFA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65648D6-9A0E-4D24-8FDD-02CCD6E275AB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A1EE81A-172D-41A1-9DC9-535427970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5926C03-B4D4-43C6-A41D-81FE6C453809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6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E1592A1-37B1-47C7-89E3-EB789A463651}"/>
              </a:ext>
            </a:extLst>
          </p:cNvPr>
          <p:cNvSpPr txBox="1"/>
          <p:nvPr/>
        </p:nvSpPr>
        <p:spPr>
          <a:xfrm>
            <a:off x="286422" y="2767280"/>
            <a:ext cx="43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ZONA NORTE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D165A0-853F-4D7A-B284-E9C555E43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894" y="951351"/>
            <a:ext cx="4276939" cy="4955296"/>
          </a:xfrm>
          <a:prstGeom prst="rect">
            <a:avLst/>
          </a:prstGeom>
          <a:ln>
            <a:noFill/>
          </a:ln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DCCD7ADA-8B39-4B17-BF06-869F7C157E46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F960D57-0DBE-4BC8-AFEA-FF3DD06DE9EA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97CDA3E-CB77-42A5-8BC2-C96E06096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909B4C8-950E-40BE-AA7F-3CDE9E75FC1B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E11A8AD-EF35-4CBB-8CB0-CAC80FC9E1FF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99D459E-DC24-48DF-83F7-AA04AD0F6026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93D5183-61C2-47F5-B3D7-6D3FC8C26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0ECAE40-0928-4CB9-93F0-6B176C982668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39E4A22-32EE-4409-9CDA-C236F0533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78B0949-4C82-4E20-AA8B-B1E27A847A5B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8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5F046A-5F2F-47C8-B183-8AB6146647B3}"/>
              </a:ext>
            </a:extLst>
          </p:cNvPr>
          <p:cNvSpPr txBox="1"/>
          <p:nvPr/>
        </p:nvSpPr>
        <p:spPr>
          <a:xfrm>
            <a:off x="286422" y="2199853"/>
            <a:ext cx="43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ZONA CENTRO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6E84F3D-4F9A-47B7-9E2A-9A52DC4EA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814" y="1882307"/>
            <a:ext cx="7057334" cy="2872091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AC36AB72-AE4D-4962-B87F-304986B385D9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CF1CEE3-7CC7-433D-9DD4-F1DF7467BC6F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CDF1503-7F0A-40B1-9ECE-BB938EFEB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1F9BE9A-67BF-4DDA-831E-8043C315B372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06D55B3-5509-44AA-A22F-6D35E50A6F62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7DD95DF-AFA7-4AEA-BA1C-7269887B607A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D3C57F74-3473-4962-9748-4BBCE8754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AA94CD4-EBCE-46DB-9A96-C53A8D8BF366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54B0B67-D7D3-4B0B-B60F-E18CF7504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CBCE5D0-7540-4CC4-927F-DC041EB51FE0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3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DB9E91D-1B4E-4129-908B-295DC6D481F8}"/>
              </a:ext>
            </a:extLst>
          </p:cNvPr>
          <p:cNvSpPr txBox="1"/>
          <p:nvPr/>
        </p:nvSpPr>
        <p:spPr>
          <a:xfrm>
            <a:off x="286422" y="2767280"/>
            <a:ext cx="43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ZONA SUR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CCBC61-6086-4416-9E0F-CB6D2C40DC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21"/>
          <a:stretch/>
        </p:blipFill>
        <p:spPr>
          <a:xfrm>
            <a:off x="5070081" y="1773702"/>
            <a:ext cx="7121919" cy="2886485"/>
          </a:xfrm>
          <a:prstGeom prst="rect">
            <a:avLst/>
          </a:prstGeom>
          <a:ln>
            <a:noFill/>
          </a:ln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2907E519-29CD-44EB-B900-C32BDADB33E4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474ED35-8830-4AA3-BB75-0C5AE7AEF7AD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AD2F785-0FA2-453D-B0EF-EC0BDF2D6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5D60C5B-182F-446F-A2E9-19A0DF7928E9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4A474BF-C130-46CA-B958-99CE3F3B1775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9890002-1B77-4F7E-B563-5D821086EC1D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CEA7C81-95FD-470F-ABF2-A3D7B7AE5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EFA5E9E-D3E5-4837-9F6A-52149906F1B5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B548ED1-CB46-4D29-B83F-067D2EB95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AE8F83D-F968-4A3F-91A2-7C3EB56AFE47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7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FCBFA46-18A7-467C-87AD-F86AF1DAF6F3}"/>
              </a:ext>
            </a:extLst>
          </p:cNvPr>
          <p:cNvSpPr txBox="1"/>
          <p:nvPr/>
        </p:nvSpPr>
        <p:spPr>
          <a:xfrm>
            <a:off x="286422" y="2151727"/>
            <a:ext cx="43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ZONA EDUCACIÓN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DE73AB-7FD5-4C48-98B7-DF3086AA3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865" y="1379699"/>
            <a:ext cx="5704100" cy="3514375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9109448-6BA6-49D9-BC84-85F48CD379E0}"/>
              </a:ext>
            </a:extLst>
          </p:cNvPr>
          <p:cNvSpPr/>
          <p:nvPr/>
        </p:nvSpPr>
        <p:spPr>
          <a:xfrm>
            <a:off x="5946565" y="3456726"/>
            <a:ext cx="2087217" cy="1779839"/>
          </a:xfrm>
          <a:prstGeom prst="roundRect">
            <a:avLst/>
          </a:prstGeom>
          <a:solidFill>
            <a:srgbClr val="FFC000">
              <a:alpha val="7843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/>
                </a:solidFill>
                <a:latin typeface="Bebas Neue" panose="020B0606020202050201" pitchFamily="34" charset="0"/>
              </a:rPr>
              <a:t>Educación</a:t>
            </a:r>
            <a:endParaRPr lang="es-CL" b="1" dirty="0">
              <a:solidFill>
                <a:schemeClr val="accent1"/>
              </a:solidFill>
              <a:latin typeface="Bebas Neue" panose="020B0606020202050201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1D9CA99-C4FA-4629-B133-99A50D1290F9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65DA4F-44D1-4647-89DE-9294808DB819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12F0390-31A8-47C4-B131-D70E2EDC8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A82BC4C-8609-435A-A635-C082E10243D6}"/>
              </a:ext>
            </a:extLst>
          </p:cNvPr>
          <p:cNvSpPr/>
          <p:nvPr/>
        </p:nvSpPr>
        <p:spPr>
          <a:xfrm>
            <a:off x="0" y="6596360"/>
            <a:ext cx="12192000" cy="272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C752AA4-8078-4B9D-8F13-7BAF323E8B0F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59EDC48-8205-4044-9B70-49D641720E18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C25330D7-9C5A-4055-B729-8013ACC0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A00678D-601C-41D5-B231-A6AF165F69B7}"/>
              </a:ext>
            </a:extLst>
          </p:cNvPr>
          <p:cNvSpPr/>
          <p:nvPr/>
        </p:nvSpPr>
        <p:spPr>
          <a:xfrm>
            <a:off x="0" y="0"/>
            <a:ext cx="12192000" cy="97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FECC085-16EE-4341-8050-208C9F533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60621"/>
            <a:ext cx="2738748" cy="66666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FBA6EAE-B8AC-4DEC-A1FC-87044C9A811C}"/>
              </a:ext>
            </a:extLst>
          </p:cNvPr>
          <p:cNvSpPr txBox="1"/>
          <p:nvPr/>
        </p:nvSpPr>
        <p:spPr>
          <a:xfrm>
            <a:off x="8056741" y="164227"/>
            <a:ext cx="66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#</a:t>
            </a:r>
            <a:r>
              <a:rPr lang="en-US" sz="2400" dirty="0" err="1">
                <a:solidFill>
                  <a:schemeClr val="accent1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somos</a:t>
            </a:r>
            <a:r>
              <a:rPr lang="en-US" sz="2400" dirty="0" err="1">
                <a:solidFill>
                  <a:schemeClr val="accent4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usach</a:t>
            </a:r>
            <a:endParaRPr lang="en-US" sz="2400" dirty="0">
              <a:solidFill>
                <a:schemeClr val="accent4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7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FCBFA46-18A7-467C-87AD-F86AF1DAF6F3}"/>
              </a:ext>
            </a:extLst>
          </p:cNvPr>
          <p:cNvSpPr txBox="1"/>
          <p:nvPr/>
        </p:nvSpPr>
        <p:spPr>
          <a:xfrm>
            <a:off x="286422" y="2151727"/>
            <a:ext cx="43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ZONA </a:t>
            </a:r>
            <a:r>
              <a:rPr lang="en-US" sz="8000" dirty="0" err="1">
                <a:solidFill>
                  <a:srgbClr val="007B73"/>
                </a:solidFill>
                <a:latin typeface="Bebas Neue" panose="020B0606020202050201" pitchFamily="34" charset="0"/>
                <a:ea typeface="Roboto Black" panose="02000000000000000000" pitchFamily="2" charset="0"/>
              </a:rPr>
              <a:t>ingeniería</a:t>
            </a:r>
            <a:endParaRPr lang="en-US" sz="8000" dirty="0">
              <a:solidFill>
                <a:srgbClr val="007B73"/>
              </a:solidFill>
              <a:latin typeface="Bebas Neue" panose="020B0606020202050201" pitchFamily="34" charset="0"/>
              <a:ea typeface="Roboto Black" panose="020000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E0F719F-720D-49C3-8E18-EE43878FE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712" y="1028778"/>
            <a:ext cx="5793798" cy="448424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E67F896-935C-445D-9BB1-E121508CF9DA}"/>
              </a:ext>
            </a:extLst>
          </p:cNvPr>
          <p:cNvSpPr/>
          <p:nvPr/>
        </p:nvSpPr>
        <p:spPr>
          <a:xfrm>
            <a:off x="5790712" y="3428999"/>
            <a:ext cx="2619942" cy="2234111"/>
          </a:xfrm>
          <a:prstGeom prst="roundRect">
            <a:avLst/>
          </a:prstGeom>
          <a:solidFill>
            <a:srgbClr val="FFC000">
              <a:alpha val="7843"/>
            </a:srgb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accent1"/>
                </a:solidFill>
                <a:latin typeface="Bebas Neue" panose="020B0606020202050201" pitchFamily="34" charset="0"/>
              </a:rPr>
              <a:t>Ingeniería</a:t>
            </a:r>
            <a:endParaRPr lang="es-CL" dirty="0">
              <a:solidFill>
                <a:schemeClr val="accent1"/>
              </a:solidFill>
              <a:latin typeface="Bebas Neue" panose="020B0606020202050201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7D1FBC4-8539-47CB-AB22-1DD0CB663184}"/>
              </a:ext>
            </a:extLst>
          </p:cNvPr>
          <p:cNvGrpSpPr/>
          <p:nvPr/>
        </p:nvGrpSpPr>
        <p:grpSpPr>
          <a:xfrm>
            <a:off x="2738748" y="38576"/>
            <a:ext cx="1172375" cy="1028778"/>
            <a:chOff x="2738748" y="38576"/>
            <a:chExt cx="1172375" cy="1028778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203CFBF-2C4A-4633-9B14-6FD837E56A40}"/>
                </a:ext>
              </a:extLst>
            </p:cNvPr>
            <p:cNvSpPr/>
            <p:nvPr/>
          </p:nvSpPr>
          <p:spPr>
            <a:xfrm>
              <a:off x="2738748" y="228600"/>
              <a:ext cx="1172375" cy="64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36D3587-6719-428D-BFAE-D963806E6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28" y="38576"/>
              <a:ext cx="925814" cy="1028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19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497"/>
      </a:accent1>
      <a:accent2>
        <a:srgbClr val="7B4A8C"/>
      </a:accent2>
      <a:accent3>
        <a:srgbClr val="E3A93F"/>
      </a:accent3>
      <a:accent4>
        <a:srgbClr val="E1752B"/>
      </a:accent4>
      <a:accent5>
        <a:srgbClr val="5487B9"/>
      </a:accent5>
      <a:accent6>
        <a:srgbClr val="00A49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español" id="{6D0D7055-906F-4CDA-BC06-344B995B4E92}" vid="{3EDB68C0-4ADF-447B-BFF8-F5479EFFC5B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español</Template>
  <TotalTime>435</TotalTime>
  <Words>2251</Words>
  <Application>Microsoft Office PowerPoint</Application>
  <PresentationFormat>Panorámica</PresentationFormat>
  <Paragraphs>540</Paragraphs>
  <Slides>33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</vt:lpstr>
      <vt:lpstr>Arial Rounded MT Bold</vt:lpstr>
      <vt:lpstr>Atkinson Hyperlegible</vt:lpstr>
      <vt:lpstr>Bebas Neue</vt:lpstr>
      <vt:lpstr>Calibri</vt:lpstr>
      <vt:lpstr>Roboto</vt:lpstr>
      <vt:lpstr>Roboto Black</vt:lpstr>
      <vt:lpstr>Roboto Condensed</vt:lpstr>
      <vt:lpstr>Roboto Light</vt:lpstr>
      <vt:lpstr>Roboto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Usach</dc:creator>
  <cp:lastModifiedBy>USACH</cp:lastModifiedBy>
  <cp:revision>29</cp:revision>
  <dcterms:created xsi:type="dcterms:W3CDTF">2024-10-21T18:42:19Z</dcterms:created>
  <dcterms:modified xsi:type="dcterms:W3CDTF">2025-11-13T15:05:09Z</dcterms:modified>
</cp:coreProperties>
</file>